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8" r:id="rId5"/>
    <p:sldId id="259" r:id="rId6"/>
    <p:sldId id="260" r:id="rId7"/>
    <p:sldId id="262" r:id="rId8"/>
    <p:sldId id="287" r:id="rId9"/>
    <p:sldId id="277" r:id="rId10"/>
    <p:sldId id="278" r:id="rId11"/>
    <p:sldId id="263" r:id="rId12"/>
    <p:sldId id="264" r:id="rId13"/>
    <p:sldId id="265" r:id="rId14"/>
    <p:sldId id="266" r:id="rId15"/>
    <p:sldId id="267" r:id="rId16"/>
    <p:sldId id="268" r:id="rId17"/>
    <p:sldId id="269" r:id="rId18"/>
    <p:sldId id="270" r:id="rId19"/>
    <p:sldId id="271" r:id="rId20"/>
    <p:sldId id="272" r:id="rId21"/>
    <p:sldId id="273" r:id="rId22"/>
    <p:sldId id="294" r:id="rId23"/>
    <p:sldId id="295" r:id="rId24"/>
    <p:sldId id="296" r:id="rId25"/>
    <p:sldId id="297" r:id="rId26"/>
    <p:sldId id="299" r:id="rId27"/>
    <p:sldId id="275" r:id="rId28"/>
    <p:sldId id="276" r:id="rId29"/>
    <p:sldId id="274" r:id="rId30"/>
    <p:sldId id="281" r:id="rId31"/>
    <p:sldId id="286" r:id="rId32"/>
    <p:sldId id="282" r:id="rId33"/>
    <p:sldId id="283" r:id="rId34"/>
    <p:sldId id="288" r:id="rId35"/>
    <p:sldId id="293" r:id="rId36"/>
    <p:sldId id="301" r:id="rId37"/>
    <p:sldId id="291" r:id="rId38"/>
    <p:sldId id="306" r:id="rId39"/>
    <p:sldId id="300" r:id="rId40"/>
    <p:sldId id="302" r:id="rId41"/>
    <p:sldId id="303" r:id="rId42"/>
    <p:sldId id="292" r:id="rId43"/>
    <p:sldId id="305" r:id="rId44"/>
    <p:sldId id="30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73" d="100"/>
          <a:sy n="73" d="100"/>
        </p:scale>
        <p:origin x="-612"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pPr/>
              <a:t>4/24/2018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pPr/>
              <a:t>4/24/2018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pPr/>
              <a:t>4/24/2018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pPr/>
              <a:t>4/24/2018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pPr/>
              <a:t>4/24/2018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pPr/>
              <a:t>4/24/2018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pPr/>
              <a:t>4/24/2018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uru99.com/the-unconventional-guide-to-defect-management.html" TargetMode="External"/><Relationship Id="rId2" Type="http://schemas.openxmlformats.org/officeDocument/2006/relationships/hyperlink" Target="https://www.guru99.com/perl-tutorials.html" TargetMode="External"/><Relationship Id="rId1" Type="http://schemas.openxmlformats.org/officeDocument/2006/relationships/slideLayout" Target="../slideLayouts/slideLayout2.xml"/><Relationship Id="rId4" Type="http://schemas.openxmlformats.org/officeDocument/2006/relationships/hyperlink" Target="https://www.guru99.com/test-cas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303898" y="678035"/>
            <a:ext cx="10342893" cy="2766528"/>
          </a:xfrm>
        </p:spPr>
        <p:txBody>
          <a:bodyPr/>
          <a:lstStyle/>
          <a:p>
            <a:pPr algn="ctr"/>
            <a:r>
              <a:rPr lang="en-US" dirty="0" smtClean="0">
                <a:latin typeface="Bernard MT Condensed" pitchFamily="18" charset="0"/>
              </a:rPr>
              <a:t>Happy wedding</a:t>
            </a:r>
            <a:endParaRPr lang="en-US" dirty="0">
              <a:latin typeface="Bernard MT Condensed" pitchFamily="18" charset="0"/>
            </a:endParaRPr>
          </a:p>
        </p:txBody>
      </p:sp>
      <p:sp>
        <p:nvSpPr>
          <p:cNvPr id="3" name="Subtitle 2"/>
          <p:cNvSpPr>
            <a:spLocks noGrp="1"/>
          </p:cNvSpPr>
          <p:nvPr>
            <p:ph type="subTitle" idx="1"/>
          </p:nvPr>
        </p:nvSpPr>
        <p:spPr>
          <a:xfrm rot="21420000">
            <a:off x="5103904" y="4544879"/>
            <a:ext cx="5820115" cy="1072176"/>
          </a:xfrm>
        </p:spPr>
        <p:txBody>
          <a:bodyPr/>
          <a:lstStyle/>
          <a:p>
            <a:r>
              <a:rPr lang="en-US" sz="2400" dirty="0" smtClean="0"/>
              <a:t>Submitted by:</a:t>
            </a:r>
          </a:p>
          <a:p>
            <a:r>
              <a:rPr lang="en-US" dirty="0" smtClean="0">
                <a:solidFill>
                  <a:schemeClr val="bg1">
                    <a:lumMod val="95000"/>
                  </a:schemeClr>
                </a:solidFill>
              </a:rPr>
              <a:t>FATHIMA ZAYYINA</a:t>
            </a:r>
            <a:endParaRPr lang="en-US" dirty="0">
              <a:solidFill>
                <a:schemeClr val="bg1">
                  <a:lumMod val="95000"/>
                </a:schemeClr>
              </a:solidFill>
            </a:endParaRPr>
          </a:p>
        </p:txBody>
      </p:sp>
    </p:spTree>
    <p:extLst>
      <p:ext uri="{BB962C8B-B14F-4D97-AF65-F5344CB8AC3E}">
        <p14:creationId xmlns:p14="http://schemas.microsoft.com/office/powerpoint/2010/main" xmlns="" val="13339761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99247" y="121024"/>
            <a:ext cx="10394707" cy="5065303"/>
          </a:xfrm>
        </p:spPr>
        <p:txBody>
          <a:bodyPr>
            <a:normAutofit/>
          </a:bodyPr>
          <a:lstStyle/>
          <a:p>
            <a:pPr>
              <a:buNone/>
            </a:pPr>
            <a:r>
              <a:rPr lang="en-IN" cap="none" dirty="0" smtClean="0">
                <a:latin typeface="Arial" panose="020B0604020202020204" pitchFamily="34" charset="0"/>
                <a:cs typeface="Arial" panose="020B0604020202020204" pitchFamily="34" charset="0"/>
              </a:rPr>
              <a:t>Key features of Bugzilla includes: </a:t>
            </a:r>
          </a:p>
          <a:p>
            <a:pPr>
              <a:buNone/>
            </a:pPr>
            <a:r>
              <a:rPr lang="en-IN" cap="none" dirty="0" smtClean="0">
                <a:latin typeface="Arial" panose="020B0604020202020204" pitchFamily="34" charset="0"/>
                <a:cs typeface="Arial" panose="020B0604020202020204" pitchFamily="34" charset="0"/>
              </a:rPr>
              <a:t> </a:t>
            </a:r>
          </a:p>
          <a:p>
            <a:pPr marL="806450" indent="-174625"/>
            <a:r>
              <a:rPr lang="en-IN" cap="none" dirty="0" smtClean="0">
                <a:latin typeface="Arial" panose="020B0604020202020204" pitchFamily="34" charset="0"/>
                <a:cs typeface="Arial" panose="020B0604020202020204" pitchFamily="34" charset="0"/>
              </a:rPr>
              <a:t>Advanced search capabilities </a:t>
            </a:r>
          </a:p>
          <a:p>
            <a:pPr marL="806450" indent="-174625"/>
            <a:r>
              <a:rPr lang="en-IN" cap="none" dirty="0" smtClean="0">
                <a:latin typeface="Arial" panose="020B0604020202020204" pitchFamily="34" charset="0"/>
                <a:cs typeface="Arial" panose="020B0604020202020204" pitchFamily="34" charset="0"/>
              </a:rPr>
              <a:t>E-mail notifications </a:t>
            </a:r>
          </a:p>
          <a:p>
            <a:pPr marL="806450" indent="-174625"/>
            <a:r>
              <a:rPr lang="en-IN" cap="none" dirty="0" smtClean="0">
                <a:latin typeface="Arial" panose="020B0604020202020204" pitchFamily="34" charset="0"/>
                <a:cs typeface="Arial" panose="020B0604020202020204" pitchFamily="34" charset="0"/>
              </a:rPr>
              <a:t>Modify/file bugs by e-mail </a:t>
            </a:r>
          </a:p>
          <a:p>
            <a:pPr marL="806450" indent="-174625"/>
            <a:r>
              <a:rPr lang="en-IN" cap="none" dirty="0" smtClean="0">
                <a:latin typeface="Arial" panose="020B0604020202020204" pitchFamily="34" charset="0"/>
                <a:cs typeface="Arial" panose="020B0604020202020204" pitchFamily="34" charset="0"/>
              </a:rPr>
              <a:t>Time tracking </a:t>
            </a:r>
          </a:p>
          <a:p>
            <a:pPr marL="806450" indent="-174625"/>
            <a:r>
              <a:rPr lang="en-IN" cap="none" dirty="0" smtClean="0">
                <a:latin typeface="Arial" panose="020B0604020202020204" pitchFamily="34" charset="0"/>
                <a:cs typeface="Arial" panose="020B0604020202020204" pitchFamily="34" charset="0"/>
              </a:rPr>
              <a:t>Strong security </a:t>
            </a:r>
          </a:p>
          <a:p>
            <a:pPr marL="806450" indent="-174625"/>
            <a:r>
              <a:rPr lang="en-IN" cap="none" dirty="0" smtClean="0">
                <a:latin typeface="Arial" panose="020B0604020202020204" pitchFamily="34" charset="0"/>
                <a:cs typeface="Arial" panose="020B0604020202020204" pitchFamily="34" charset="0"/>
              </a:rPr>
              <a:t>Customization </a:t>
            </a:r>
          </a:p>
          <a:p>
            <a:pPr marL="806450" indent="-174625"/>
            <a:r>
              <a:rPr lang="en-IN" cap="none" dirty="0" smtClean="0">
                <a:latin typeface="Arial" panose="020B0604020202020204" pitchFamily="34" charset="0"/>
                <a:cs typeface="Arial" panose="020B0604020202020204" pitchFamily="34" charset="0"/>
              </a:rPr>
              <a:t>Localization </a:t>
            </a:r>
          </a:p>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807198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883" y="188259"/>
            <a:ext cx="10396882" cy="1151965"/>
          </a:xfrm>
        </p:spPr>
        <p:txBody>
          <a:bodyPr/>
          <a:lstStyle/>
          <a:p>
            <a:r>
              <a:rPr lang="en-US" b="1" dirty="0"/>
              <a:t>Existing System</a:t>
            </a:r>
            <a:endParaRPr lang="en-US" dirty="0"/>
          </a:p>
        </p:txBody>
      </p:sp>
      <p:sp>
        <p:nvSpPr>
          <p:cNvPr id="3" name="Content Placeholder 2"/>
          <p:cNvSpPr>
            <a:spLocks noGrp="1"/>
          </p:cNvSpPr>
          <p:nvPr>
            <p:ph sz="quarter" idx="13"/>
          </p:nvPr>
        </p:nvSpPr>
        <p:spPr>
          <a:xfrm>
            <a:off x="537884" y="1506071"/>
            <a:ext cx="10542624" cy="4370293"/>
          </a:xfrm>
        </p:spPr>
        <p:txBody>
          <a:bodyPr>
            <a:normAutofit/>
          </a:bodyPr>
          <a:lstStyle/>
          <a:p>
            <a:r>
              <a:rPr lang="en-IN" sz="1800" cap="none" dirty="0" smtClean="0">
                <a:latin typeface="Arial" pitchFamily="34" charset="0"/>
                <a:cs typeface="Arial" pitchFamily="34" charset="0"/>
              </a:rPr>
              <a:t> When Manual System Is </a:t>
            </a:r>
            <a:r>
              <a:rPr lang="en-IN" sz="1800" cap="none" smtClean="0">
                <a:latin typeface="Arial" pitchFamily="34" charset="0"/>
                <a:cs typeface="Arial" pitchFamily="34" charset="0"/>
              </a:rPr>
              <a:t>Used To   </a:t>
            </a:r>
            <a:r>
              <a:rPr lang="en-IN" sz="1800" cap="none" dirty="0" smtClean="0">
                <a:latin typeface="Arial" pitchFamily="34" charset="0"/>
                <a:cs typeface="Arial" pitchFamily="34" charset="0"/>
              </a:rPr>
              <a:t>Run The Happy Wedding Matrimonial System More Man Power Is </a:t>
            </a:r>
            <a:r>
              <a:rPr lang="en-IN" sz="1800" cap="none" dirty="0" err="1" smtClean="0">
                <a:latin typeface="Arial" pitchFamily="34" charset="0"/>
                <a:cs typeface="Arial" pitchFamily="34" charset="0"/>
              </a:rPr>
              <a:t>Required.The</a:t>
            </a:r>
            <a:r>
              <a:rPr lang="en-IN" sz="1800" cap="none" dirty="0" smtClean="0">
                <a:latin typeface="Arial" pitchFamily="34" charset="0"/>
                <a:cs typeface="Arial" pitchFamily="34" charset="0"/>
              </a:rPr>
              <a:t> Time Required To Check And Access Any Of Information Is Quite High Compared To The Computerized Matrimonial </a:t>
            </a:r>
            <a:r>
              <a:rPr lang="en-IN" sz="1800" cap="none" dirty="0" err="1" smtClean="0">
                <a:latin typeface="Arial" pitchFamily="34" charset="0"/>
                <a:cs typeface="Arial" pitchFamily="34" charset="0"/>
              </a:rPr>
              <a:t>System.It</a:t>
            </a:r>
            <a:r>
              <a:rPr lang="en-IN" sz="1800" cap="none" dirty="0" smtClean="0">
                <a:latin typeface="Arial" pitchFamily="34" charset="0"/>
                <a:cs typeface="Arial" pitchFamily="34" charset="0"/>
              </a:rPr>
              <a:t> Also Lacks To Maintain The </a:t>
            </a:r>
            <a:r>
              <a:rPr lang="en-IN" sz="1800" cap="none" dirty="0" err="1" smtClean="0">
                <a:latin typeface="Arial" pitchFamily="34" charset="0"/>
                <a:cs typeface="Arial" pitchFamily="34" charset="0"/>
              </a:rPr>
              <a:t>Records.The</a:t>
            </a:r>
            <a:r>
              <a:rPr lang="en-IN" sz="1800" cap="none" dirty="0" smtClean="0">
                <a:latin typeface="Arial" pitchFamily="34" charset="0"/>
                <a:cs typeface="Arial" pitchFamily="34" charset="0"/>
              </a:rPr>
              <a:t> Overall Computerized Processing Can Be Handled </a:t>
            </a:r>
            <a:r>
              <a:rPr lang="en-IN" sz="1800" cap="none" dirty="0" err="1" smtClean="0">
                <a:latin typeface="Arial" pitchFamily="34" charset="0"/>
                <a:cs typeface="Arial" pitchFamily="34" charset="0"/>
              </a:rPr>
              <a:t>Accruately</a:t>
            </a:r>
            <a:r>
              <a:rPr lang="en-IN" sz="1800" cap="none" dirty="0" smtClean="0">
                <a:latin typeface="Arial" pitchFamily="34" charset="0"/>
                <a:cs typeface="Arial" pitchFamily="34" charset="0"/>
              </a:rPr>
              <a:t> And Efficiency Compared In Manual System.</a:t>
            </a:r>
            <a:endParaRPr lang="en-US" sz="1800" cap="none" dirty="0">
              <a:latin typeface="Arial" pitchFamily="34" charset="0"/>
              <a:cs typeface="Arial" pitchFamily="34" charset="0"/>
            </a:endParaRPr>
          </a:p>
        </p:txBody>
      </p:sp>
    </p:spTree>
    <p:extLst>
      <p:ext uri="{BB962C8B-B14F-4D97-AF65-F5344CB8AC3E}">
        <p14:creationId xmlns:p14="http://schemas.microsoft.com/office/powerpoint/2010/main" xmlns="" val="1295761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0"/>
            <a:ext cx="10396882" cy="1151965"/>
          </a:xfrm>
        </p:spPr>
        <p:txBody>
          <a:bodyPr/>
          <a:lstStyle/>
          <a:p>
            <a:r>
              <a:rPr lang="en-US" b="1" dirty="0"/>
              <a:t>Proposed System</a:t>
            </a:r>
            <a:endParaRPr lang="en-US" dirty="0"/>
          </a:p>
        </p:txBody>
      </p:sp>
      <p:sp>
        <p:nvSpPr>
          <p:cNvPr id="3" name="Content Placeholder 2"/>
          <p:cNvSpPr>
            <a:spLocks noGrp="1"/>
          </p:cNvSpPr>
          <p:nvPr>
            <p:ph sz="quarter" idx="13"/>
          </p:nvPr>
        </p:nvSpPr>
        <p:spPr>
          <a:xfrm>
            <a:off x="685800" y="1344706"/>
            <a:ext cx="10394707" cy="4141694"/>
          </a:xfrm>
        </p:spPr>
        <p:txBody>
          <a:bodyPr>
            <a:normAutofit/>
          </a:bodyPr>
          <a:lstStyle/>
          <a:p>
            <a:r>
              <a:rPr lang="en-IN" cap="none" dirty="0" smtClean="0">
                <a:latin typeface="Century" pitchFamily="18" charset="0"/>
              </a:rPr>
              <a:t>The main objective of this project is to help people in searching for their life partner.</a:t>
            </a:r>
            <a:endParaRPr lang="en-US" cap="none" dirty="0" smtClean="0">
              <a:latin typeface="Century" pitchFamily="18" charset="0"/>
            </a:endParaRPr>
          </a:p>
          <a:p>
            <a:r>
              <a:rPr lang="en-IN" cap="none" dirty="0" smtClean="0">
                <a:latin typeface="Century" pitchFamily="18" charset="0"/>
              </a:rPr>
              <a:t>To show detailed information of the person regarding his/her basic info, education details, life style details etc.</a:t>
            </a:r>
            <a:endParaRPr lang="en-US" cap="none" dirty="0" smtClean="0">
              <a:latin typeface="Century" pitchFamily="18" charset="0"/>
            </a:endParaRPr>
          </a:p>
          <a:p>
            <a:r>
              <a:rPr lang="en-IN" cap="none" dirty="0" smtClean="0">
                <a:latin typeface="Century" pitchFamily="18" charset="0"/>
              </a:rPr>
              <a:t>To fulfil the need of the individual which cannot need find their life partners. And to provide </a:t>
            </a:r>
            <a:endParaRPr lang="en-US" cap="none" dirty="0" smtClean="0">
              <a:latin typeface="Century" pitchFamily="18" charset="0"/>
            </a:endParaRPr>
          </a:p>
          <a:p>
            <a:r>
              <a:rPr lang="en-IN" cap="none" dirty="0" smtClean="0">
                <a:latin typeface="Century" pitchFamily="18" charset="0"/>
              </a:rPr>
              <a:t>Easy way of finding and entering information of the person</a:t>
            </a:r>
            <a:endParaRPr lang="en-US" dirty="0">
              <a:latin typeface="Century" pitchFamily="18" charset="0"/>
            </a:endParaRPr>
          </a:p>
        </p:txBody>
      </p:sp>
    </p:spTree>
    <p:extLst>
      <p:ext uri="{BB962C8B-B14F-4D97-AF65-F5344CB8AC3E}">
        <p14:creationId xmlns:p14="http://schemas.microsoft.com/office/powerpoint/2010/main" xmlns="" val="2950394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549" y="339635"/>
            <a:ext cx="10396882" cy="457200"/>
          </a:xfrm>
        </p:spPr>
        <p:txBody>
          <a:bodyPr>
            <a:normAutofit fontScale="90000"/>
          </a:bodyPr>
          <a:lstStyle/>
          <a:p>
            <a:r>
              <a:rPr lang="en-US" b="1" dirty="0" smtClean="0"/>
              <a:t>TABLES</a:t>
            </a:r>
            <a:endParaRPr lang="en-US" dirty="0"/>
          </a:p>
        </p:txBody>
      </p:sp>
      <p:graphicFrame>
        <p:nvGraphicFramePr>
          <p:cNvPr id="5" name="Table 4"/>
          <p:cNvGraphicFramePr>
            <a:graphicFrameLocks noGrp="1"/>
          </p:cNvGraphicFramePr>
          <p:nvPr/>
        </p:nvGraphicFramePr>
        <p:xfrm>
          <a:off x="1423852" y="2011679"/>
          <a:ext cx="7712528" cy="2952207"/>
        </p:xfrm>
        <a:graphic>
          <a:graphicData uri="http://schemas.openxmlformats.org/drawingml/2006/table">
            <a:tbl>
              <a:tblPr/>
              <a:tblGrid>
                <a:gridCol w="1556842"/>
                <a:gridCol w="1623690"/>
                <a:gridCol w="2439562"/>
                <a:gridCol w="2092434"/>
              </a:tblGrid>
              <a:tr h="984069">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4069">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Profilefor_id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Profile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4069">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Profile _Name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Profile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Content Placeholder 2"/>
          <p:cNvSpPr txBox="1">
            <a:spLocks/>
          </p:cNvSpPr>
          <p:nvPr/>
        </p:nvSpPr>
        <p:spPr>
          <a:xfrm>
            <a:off x="457594" y="947442"/>
            <a:ext cx="10827819" cy="1237128"/>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120000"/>
              </a:lnSpc>
              <a:spcBef>
                <a:spcPts val="1000"/>
              </a:spcBef>
              <a:spcAft>
                <a:spcPts val="0"/>
              </a:spcAft>
              <a:buClr>
                <a:schemeClr val="accent1"/>
              </a:buClr>
              <a:buSzPct val="160000"/>
              <a:buFont typeface="Arial" panose="020B0604020202020204" pitchFamily="34" charset="0"/>
              <a:buChar char="•"/>
              <a:tabLst/>
              <a:defRPr/>
            </a:pPr>
            <a:r>
              <a:rPr kumimoji="0" lang="en-IN" sz="2000" b="0" i="0" u="none" strike="noStrike" kern="1200" cap="all" spc="0" normalizeH="0" baseline="0" noProof="0" dirty="0" smtClean="0">
                <a:ln>
                  <a:noFill/>
                </a:ln>
                <a:solidFill>
                  <a:schemeClr val="tx1"/>
                </a:solidFill>
                <a:effectLst/>
                <a:uLnTx/>
                <a:uFillTx/>
                <a:latin typeface="+mn-lt"/>
                <a:ea typeface="+mn-ea"/>
                <a:cs typeface="+mn-cs"/>
              </a:rPr>
              <a:t>Table 1: </a:t>
            </a:r>
            <a:r>
              <a:rPr kumimoji="0" lang="en-IN" sz="2000" b="0" i="0" u="none" strike="noStrike" kern="1200" cap="all" spc="0" normalizeH="0" baseline="0" noProof="0" dirty="0" err="1" smtClean="0">
                <a:ln>
                  <a:noFill/>
                </a:ln>
                <a:solidFill>
                  <a:schemeClr val="tx1"/>
                </a:solidFill>
                <a:effectLst/>
                <a:uLnTx/>
                <a:uFillTx/>
                <a:latin typeface="+mn-lt"/>
                <a:ea typeface="+mn-ea"/>
                <a:cs typeface="+mn-cs"/>
              </a:rPr>
              <a:t>tbl</a:t>
            </a:r>
            <a:r>
              <a:rPr kumimoji="0" lang="en-IN" sz="2000" b="0" i="0" u="none" strike="noStrike" kern="1200" cap="all" spc="0" normalizeH="0" baseline="0" noProof="0" dirty="0" smtClean="0">
                <a:ln>
                  <a:noFill/>
                </a:ln>
                <a:solidFill>
                  <a:schemeClr val="tx1"/>
                </a:solidFill>
                <a:effectLst/>
                <a:uLnTx/>
                <a:uFillTx/>
                <a:latin typeface="+mn-lt"/>
                <a:ea typeface="+mn-ea"/>
                <a:cs typeface="+mn-cs"/>
              </a:rPr>
              <a:t> LOGIN</a:t>
            </a:r>
            <a:endParaRPr kumimoji="0" lang="en-US" sz="2000" b="0" i="0" u="none" strike="noStrike" kern="1200" cap="all"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120000"/>
              </a:lnSpc>
              <a:spcBef>
                <a:spcPts val="1000"/>
              </a:spcBef>
              <a:spcAft>
                <a:spcPts val="0"/>
              </a:spcAft>
              <a:buClr>
                <a:schemeClr val="accent1"/>
              </a:buClr>
              <a:buSzPct val="160000"/>
              <a:buFont typeface="Arial" panose="020B0604020202020204" pitchFamily="34" charset="0"/>
              <a:buNone/>
              <a:tabLst/>
              <a:defRPr/>
            </a:pPr>
            <a:r>
              <a:rPr kumimoji="0" lang="en-IN" sz="2000" b="0" i="0" u="none" strike="noStrike" kern="1200" cap="all" spc="0" normalizeH="0" baseline="0" noProof="0" dirty="0" smtClean="0">
                <a:ln>
                  <a:noFill/>
                </a:ln>
                <a:solidFill>
                  <a:schemeClr val="tx1"/>
                </a:solidFill>
                <a:effectLst/>
                <a:uLnTx/>
                <a:uFillTx/>
                <a:latin typeface="+mn-lt"/>
                <a:ea typeface="+mn-ea"/>
                <a:cs typeface="+mn-cs"/>
              </a:rPr>
              <a:t>	</a:t>
            </a:r>
            <a:r>
              <a:rPr kumimoji="0" lang="en-IN" sz="2000" b="0" i="0" u="none" strike="noStrike" kern="1200" cap="all" spc="0" normalizeH="0" baseline="0" noProof="0" dirty="0" err="1" smtClean="0">
                <a:ln>
                  <a:noFill/>
                </a:ln>
                <a:solidFill>
                  <a:schemeClr val="tx1"/>
                </a:solidFill>
                <a:effectLst/>
                <a:uLnTx/>
                <a:uFillTx/>
                <a:latin typeface="+mn-lt"/>
                <a:ea typeface="+mn-ea"/>
                <a:cs typeface="+mn-cs"/>
              </a:rPr>
              <a:t>Primarykey:Profile_id</a:t>
            </a:r>
            <a:endParaRPr kumimoji="0" lang="en-US" sz="2000" b="0" i="0" u="none" strike="noStrike" kern="1200" cap="all"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20000"/>
              </a:lnSpc>
              <a:spcBef>
                <a:spcPts val="1000"/>
              </a:spcBef>
              <a:spcAft>
                <a:spcPts val="0"/>
              </a:spcAft>
              <a:buClr>
                <a:schemeClr val="accent1"/>
              </a:buClr>
              <a:buSzPct val="160000"/>
              <a:buFont typeface="Arial" panose="020B0604020202020204" pitchFamily="34" charset="0"/>
              <a:buNone/>
              <a:tabLst/>
              <a:defRPr/>
            </a:pPr>
            <a:endParaRPr kumimoji="0" lang="en-US" sz="2000" b="0" i="0" u="none" strike="noStrike" kern="1200" cap="all"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xmlns="" val="16505395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40028" y="242047"/>
            <a:ext cx="10827819" cy="1237128"/>
          </a:xfrm>
        </p:spPr>
        <p:txBody>
          <a:bodyPr/>
          <a:lstStyle/>
          <a:p>
            <a:r>
              <a:rPr lang="en-IN" dirty="0" smtClean="0"/>
              <a:t>Table2: </a:t>
            </a:r>
            <a:r>
              <a:rPr lang="en-IN" dirty="0" err="1" smtClean="0"/>
              <a:t>tbl_Religion</a:t>
            </a:r>
            <a:endParaRPr lang="en-US" dirty="0" smtClean="0"/>
          </a:p>
          <a:p>
            <a:pPr>
              <a:buNone/>
            </a:pPr>
            <a:r>
              <a:rPr lang="en-IN" dirty="0" smtClean="0"/>
              <a:t>	</a:t>
            </a:r>
            <a:r>
              <a:rPr lang="en-IN" dirty="0" err="1" smtClean="0"/>
              <a:t>Primarykey:Religion_id</a:t>
            </a:r>
            <a:endParaRPr lang="en-US" dirty="0" smtClean="0"/>
          </a:p>
          <a:p>
            <a:pPr marL="0" indent="0">
              <a:buNone/>
            </a:pPr>
            <a:endParaRPr lang="en-US"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580606" y="1685109"/>
          <a:ext cx="8974184" cy="3056709"/>
        </p:xfrm>
        <a:graphic>
          <a:graphicData uri="http://schemas.openxmlformats.org/drawingml/2006/table">
            <a:tbl>
              <a:tblPr/>
              <a:tblGrid>
                <a:gridCol w="2344759"/>
                <a:gridCol w="2250106"/>
                <a:gridCol w="2354130"/>
                <a:gridCol w="2025189"/>
              </a:tblGrid>
              <a:tr h="1018903">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18903">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Religion_id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Religion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18903">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Religion_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Religion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9140740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99247" y="443754"/>
            <a:ext cx="10394707" cy="1089211"/>
          </a:xfrm>
        </p:spPr>
        <p:txBody>
          <a:bodyPr/>
          <a:lstStyle/>
          <a:p>
            <a:r>
              <a:rPr lang="en-IN" dirty="0" smtClean="0"/>
              <a:t>Table3: </a:t>
            </a:r>
            <a:r>
              <a:rPr lang="en-IN" dirty="0" err="1" smtClean="0"/>
              <a:t>tbl_Education_Section</a:t>
            </a:r>
            <a:endParaRPr lang="en-US" dirty="0" smtClean="0"/>
          </a:p>
          <a:p>
            <a:pPr>
              <a:buNone/>
            </a:pPr>
            <a:r>
              <a:rPr lang="en-IN" dirty="0" smtClean="0"/>
              <a:t>	Primary </a:t>
            </a:r>
            <a:r>
              <a:rPr lang="en-IN" dirty="0" err="1" smtClean="0"/>
              <a:t>key:Edu_id</a:t>
            </a:r>
            <a:endParaRPr lang="en-US" dirty="0"/>
          </a:p>
        </p:txBody>
      </p:sp>
      <p:graphicFrame>
        <p:nvGraphicFramePr>
          <p:cNvPr id="5" name="Table 4"/>
          <p:cNvGraphicFramePr>
            <a:graphicFrameLocks noGrp="1"/>
          </p:cNvGraphicFramePr>
          <p:nvPr/>
        </p:nvGraphicFramePr>
        <p:xfrm>
          <a:off x="1410789" y="2103119"/>
          <a:ext cx="7634151" cy="3017520"/>
        </p:xfrm>
        <a:graphic>
          <a:graphicData uri="http://schemas.openxmlformats.org/drawingml/2006/table">
            <a:tbl>
              <a:tblPr/>
              <a:tblGrid>
                <a:gridCol w="1917307"/>
                <a:gridCol w="2118433"/>
                <a:gridCol w="1843736"/>
                <a:gridCol w="1754675"/>
              </a:tblGrid>
              <a:tr h="1005840">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5840">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Edu_id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Education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5840">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Edu _Name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Education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1972051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763290" y="591671"/>
            <a:ext cx="10394707" cy="995082"/>
          </a:xfrm>
        </p:spPr>
        <p:txBody>
          <a:bodyPr/>
          <a:lstStyle/>
          <a:p>
            <a:r>
              <a:rPr lang="en-IN" dirty="0" smtClean="0"/>
              <a:t>Table4: </a:t>
            </a:r>
            <a:r>
              <a:rPr lang="en-IN" dirty="0" err="1" smtClean="0"/>
              <a:t>tbl_Course</a:t>
            </a:r>
            <a:endParaRPr lang="en-US" dirty="0" smtClean="0"/>
          </a:p>
          <a:p>
            <a:r>
              <a:rPr lang="en-IN" dirty="0" smtClean="0"/>
              <a:t>Primary </a:t>
            </a:r>
            <a:r>
              <a:rPr lang="en-IN" dirty="0" err="1" smtClean="0"/>
              <a:t>key:Course_id</a:t>
            </a:r>
            <a:endParaRPr lang="en-US" dirty="0"/>
          </a:p>
        </p:txBody>
      </p:sp>
      <p:graphicFrame>
        <p:nvGraphicFramePr>
          <p:cNvPr id="5" name="Table 4"/>
          <p:cNvGraphicFramePr>
            <a:graphicFrameLocks noGrp="1"/>
          </p:cNvGraphicFramePr>
          <p:nvPr/>
        </p:nvGraphicFramePr>
        <p:xfrm>
          <a:off x="1045028" y="2168215"/>
          <a:ext cx="8112035" cy="1998836"/>
        </p:xfrm>
        <a:graphic>
          <a:graphicData uri="http://schemas.openxmlformats.org/drawingml/2006/table">
            <a:tbl>
              <a:tblPr/>
              <a:tblGrid>
                <a:gridCol w="2307467"/>
                <a:gridCol w="1223537"/>
                <a:gridCol w="2448070"/>
                <a:gridCol w="2132961"/>
              </a:tblGrid>
              <a:tr h="499709">
                <a:tc>
                  <a:txBody>
                    <a:bodyPr/>
                    <a:lstStyle/>
                    <a:p>
                      <a:pPr marL="0" marR="0">
                        <a:lnSpc>
                          <a:spcPct val="115000"/>
                        </a:lnSpc>
                        <a:spcBef>
                          <a:spcPts val="0"/>
                        </a:spcBef>
                        <a:spcAft>
                          <a:spcPts val="0"/>
                        </a:spcAft>
                      </a:pPr>
                      <a:r>
                        <a:rPr lang="en-US" sz="1100" dirty="0">
                          <a:latin typeface="Calibri"/>
                          <a:ea typeface="Calibri"/>
                          <a:cs typeface="Times New Roman"/>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9709">
                <a:tc>
                  <a:txBody>
                    <a:bodyPr/>
                    <a:lstStyle/>
                    <a:p>
                      <a:pPr marL="0" marR="0">
                        <a:lnSpc>
                          <a:spcPct val="115000"/>
                        </a:lnSpc>
                        <a:spcBef>
                          <a:spcPts val="0"/>
                        </a:spcBef>
                        <a:spcAft>
                          <a:spcPts val="0"/>
                        </a:spcAft>
                      </a:pPr>
                      <a:r>
                        <a:rPr lang="en-US" sz="1100">
                          <a:latin typeface="Calibri"/>
                          <a:ea typeface="Calibri"/>
                          <a:cs typeface="Times New Roman"/>
                        </a:rPr>
                        <a:t>Course 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Course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9709">
                <a:tc>
                  <a:txBody>
                    <a:bodyPr/>
                    <a:lstStyle/>
                    <a:p>
                      <a:pPr marL="0" marR="0">
                        <a:lnSpc>
                          <a:spcPct val="115000"/>
                        </a:lnSpc>
                        <a:spcBef>
                          <a:spcPts val="0"/>
                        </a:spcBef>
                        <a:spcAft>
                          <a:spcPts val="0"/>
                        </a:spcAft>
                      </a:pPr>
                      <a:r>
                        <a:rPr lang="en-US" sz="1100">
                          <a:latin typeface="Calibri"/>
                          <a:ea typeface="Calibri"/>
                          <a:cs typeface="Times New Roman"/>
                        </a:rPr>
                        <a:t>Edu_id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Foriegn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Education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9709">
                <a:tc>
                  <a:txBody>
                    <a:bodyPr/>
                    <a:lstStyle/>
                    <a:p>
                      <a:pPr marL="0" marR="0">
                        <a:lnSpc>
                          <a:spcPct val="115000"/>
                        </a:lnSpc>
                        <a:spcBef>
                          <a:spcPts val="0"/>
                        </a:spcBef>
                        <a:spcAft>
                          <a:spcPts val="0"/>
                        </a:spcAft>
                      </a:pPr>
                      <a:r>
                        <a:rPr lang="en-US" sz="1100">
                          <a:latin typeface="Calibri"/>
                          <a:ea typeface="Calibri"/>
                          <a:cs typeface="Times New Roman"/>
                        </a:rPr>
                        <a:t>Course_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dirty="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dirty="0">
                          <a:latin typeface="Calibri"/>
                          <a:ea typeface="Calibri"/>
                          <a:cs typeface="Times New Roman"/>
                        </a:rPr>
                        <a:t>Course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2792380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724988" y="235131"/>
            <a:ext cx="10394707" cy="1285155"/>
          </a:xfrm>
        </p:spPr>
        <p:txBody>
          <a:bodyPr>
            <a:normAutofit/>
          </a:bodyPr>
          <a:lstStyle/>
          <a:p>
            <a:pPr marL="0" indent="0">
              <a:buNone/>
            </a:pPr>
            <a:r>
              <a:rPr lang="en-US" dirty="0" smtClean="0">
                <a:latin typeface="Arial" panose="020B0604020202020204" pitchFamily="34" charset="0"/>
                <a:cs typeface="Arial" panose="020B0604020202020204" pitchFamily="34" charset="0"/>
              </a:rPr>
              <a:t>5.t</a:t>
            </a:r>
            <a:r>
              <a:rPr lang="en-IN" dirty="0" smtClean="0"/>
              <a:t>able5: </a:t>
            </a:r>
            <a:r>
              <a:rPr lang="en-IN" dirty="0" err="1" smtClean="0"/>
              <a:t>tbl_Cast</a:t>
            </a:r>
            <a:endParaRPr lang="en-US" dirty="0" smtClean="0"/>
          </a:p>
          <a:p>
            <a:r>
              <a:rPr lang="en-IN" dirty="0" smtClean="0"/>
              <a:t>Primary </a:t>
            </a:r>
            <a:r>
              <a:rPr lang="en-IN" dirty="0" err="1" smtClean="0"/>
              <a:t>key:Cast_id</a:t>
            </a:r>
            <a:endParaRPr lang="en-US" dirty="0" smtClean="0"/>
          </a:p>
          <a:p>
            <a:pPr marL="0" indent="0">
              <a:buNone/>
            </a:pPr>
            <a:endParaRPr lang="en-US"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370511" y="1685108"/>
          <a:ext cx="7877992" cy="2351532"/>
        </p:xfrm>
        <a:graphic>
          <a:graphicData uri="http://schemas.openxmlformats.org/drawingml/2006/table">
            <a:tbl>
              <a:tblPr/>
              <a:tblGrid>
                <a:gridCol w="2058348"/>
                <a:gridCol w="1975257"/>
                <a:gridCol w="2066574"/>
                <a:gridCol w="1777813"/>
              </a:tblGrid>
              <a:tr h="587883">
                <a:tc>
                  <a:txBody>
                    <a:bodyPr/>
                    <a:lstStyle/>
                    <a:p>
                      <a:pPr marL="0" marR="0">
                        <a:lnSpc>
                          <a:spcPct val="115000"/>
                        </a:lnSpc>
                        <a:spcBef>
                          <a:spcPts val="0"/>
                        </a:spcBef>
                        <a:spcAft>
                          <a:spcPts val="0"/>
                        </a:spcAft>
                      </a:pPr>
                      <a:r>
                        <a:rPr lang="en-US" sz="1100">
                          <a:latin typeface="Calibri"/>
                          <a:ea typeface="Calibri"/>
                          <a:cs typeface="Times New Roman"/>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7883">
                <a:tc>
                  <a:txBody>
                    <a:bodyPr/>
                    <a:lstStyle/>
                    <a:p>
                      <a:pPr marL="0" marR="0">
                        <a:lnSpc>
                          <a:spcPct val="115000"/>
                        </a:lnSpc>
                        <a:spcBef>
                          <a:spcPts val="0"/>
                        </a:spcBef>
                        <a:spcAft>
                          <a:spcPts val="0"/>
                        </a:spcAft>
                      </a:pPr>
                      <a:r>
                        <a:rPr lang="en-US" sz="1100">
                          <a:latin typeface="Calibri"/>
                          <a:ea typeface="Calibri"/>
                          <a:cs typeface="Times New Roman"/>
                        </a:rPr>
                        <a:t>Cast_id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Cast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7883">
                <a:tc>
                  <a:txBody>
                    <a:bodyPr/>
                    <a:lstStyle/>
                    <a:p>
                      <a:pPr marL="0" marR="0">
                        <a:lnSpc>
                          <a:spcPct val="115000"/>
                        </a:lnSpc>
                        <a:spcBef>
                          <a:spcPts val="0"/>
                        </a:spcBef>
                        <a:spcAft>
                          <a:spcPts val="0"/>
                        </a:spcAft>
                      </a:pPr>
                      <a:r>
                        <a:rPr lang="en-US" sz="1100">
                          <a:latin typeface="Calibri"/>
                          <a:ea typeface="Calibri"/>
                          <a:cs typeface="Times New Roman"/>
                        </a:rPr>
                        <a:t>Religion_id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Religion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7883">
                <a:tc>
                  <a:txBody>
                    <a:bodyPr/>
                    <a:lstStyle/>
                    <a:p>
                      <a:pPr marL="0" marR="0">
                        <a:lnSpc>
                          <a:spcPct val="115000"/>
                        </a:lnSpc>
                        <a:spcBef>
                          <a:spcPts val="0"/>
                        </a:spcBef>
                        <a:spcAft>
                          <a:spcPts val="0"/>
                        </a:spcAft>
                      </a:pPr>
                      <a:r>
                        <a:rPr lang="en-US" sz="1100">
                          <a:latin typeface="Calibri"/>
                          <a:ea typeface="Calibri"/>
                          <a:cs typeface="Times New Roman"/>
                        </a:rPr>
                        <a:t>Cast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dirty="0">
                          <a:latin typeface="Calibri"/>
                          <a:ea typeface="Calibri"/>
                          <a:cs typeface="Times New Roman"/>
                        </a:rPr>
                        <a:t>Cast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29046493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72353" y="161366"/>
            <a:ext cx="10394707" cy="726908"/>
          </a:xfrm>
        </p:spPr>
        <p:txBody>
          <a:bodyPr>
            <a:normAutofit fontScale="77500" lnSpcReduction="20000"/>
          </a:bodyPr>
          <a:lstStyle/>
          <a:p>
            <a:r>
              <a:rPr lang="en-IN" dirty="0" smtClean="0"/>
              <a:t>Table6: </a:t>
            </a:r>
            <a:r>
              <a:rPr lang="en-IN" dirty="0" err="1" smtClean="0"/>
              <a:t>tbl_Occupation</a:t>
            </a:r>
            <a:endParaRPr lang="en-US" dirty="0" smtClean="0"/>
          </a:p>
          <a:p>
            <a:r>
              <a:rPr lang="en-IN" dirty="0" err="1" smtClean="0"/>
              <a:t>Primarykey:Occupation_id</a:t>
            </a:r>
            <a:endParaRPr lang="en-US" dirty="0"/>
          </a:p>
        </p:txBody>
      </p:sp>
      <p:graphicFrame>
        <p:nvGraphicFramePr>
          <p:cNvPr id="5" name="Table 4"/>
          <p:cNvGraphicFramePr>
            <a:graphicFrameLocks noGrp="1"/>
          </p:cNvGraphicFramePr>
          <p:nvPr/>
        </p:nvGraphicFramePr>
        <p:xfrm>
          <a:off x="1436914" y="1881050"/>
          <a:ext cx="7699466" cy="2847705"/>
        </p:xfrm>
        <a:graphic>
          <a:graphicData uri="http://schemas.openxmlformats.org/drawingml/2006/table">
            <a:tbl>
              <a:tblPr/>
              <a:tblGrid>
                <a:gridCol w="2082458"/>
                <a:gridCol w="1907982"/>
                <a:gridCol w="2000446"/>
                <a:gridCol w="1708580"/>
              </a:tblGrid>
              <a:tr h="949235">
                <a:tc>
                  <a:txBody>
                    <a:bodyPr/>
                    <a:lstStyle/>
                    <a:p>
                      <a:pPr marL="0" marR="0">
                        <a:lnSpc>
                          <a:spcPct val="115000"/>
                        </a:lnSpc>
                        <a:spcBef>
                          <a:spcPts val="0"/>
                        </a:spcBef>
                        <a:spcAft>
                          <a:spcPts val="0"/>
                        </a:spcAft>
                      </a:pPr>
                      <a:r>
                        <a:rPr lang="en-US" sz="1100">
                          <a:latin typeface="Calibri"/>
                          <a:ea typeface="Calibri"/>
                          <a:cs typeface="Times New Roman"/>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49235">
                <a:tc>
                  <a:txBody>
                    <a:bodyPr/>
                    <a:lstStyle/>
                    <a:p>
                      <a:pPr marL="0" marR="0">
                        <a:lnSpc>
                          <a:spcPct val="115000"/>
                        </a:lnSpc>
                        <a:spcBef>
                          <a:spcPts val="0"/>
                        </a:spcBef>
                        <a:spcAft>
                          <a:spcPts val="0"/>
                        </a:spcAft>
                      </a:pPr>
                      <a:r>
                        <a:rPr lang="en-US" sz="1100">
                          <a:latin typeface="Calibri"/>
                          <a:ea typeface="Calibri"/>
                          <a:cs typeface="Times New Roman"/>
                        </a:rPr>
                        <a:t>Occupation_id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Occupation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49235">
                <a:tc>
                  <a:txBody>
                    <a:bodyPr/>
                    <a:lstStyle/>
                    <a:p>
                      <a:pPr marL="0" marR="0">
                        <a:lnSpc>
                          <a:spcPct val="115000"/>
                        </a:lnSpc>
                        <a:spcBef>
                          <a:spcPts val="0"/>
                        </a:spcBef>
                        <a:spcAft>
                          <a:spcPts val="0"/>
                        </a:spcAft>
                      </a:pPr>
                      <a:r>
                        <a:rPr lang="en-US" sz="1100">
                          <a:latin typeface="Calibri"/>
                          <a:ea typeface="Calibri"/>
                          <a:cs typeface="Times New Roman"/>
                        </a:rPr>
                        <a:t>Occupatio_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latin typeface="Calibri"/>
                          <a:ea typeface="Calibri"/>
                          <a:cs typeface="Times New Roman"/>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dirty="0">
                          <a:latin typeface="Calibri"/>
                          <a:ea typeface="Calibri"/>
                          <a:cs typeface="Times New Roman"/>
                        </a:rPr>
                        <a:t>Occupation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28662968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30306" y="113573"/>
            <a:ext cx="10394707" cy="1204240"/>
          </a:xfrm>
        </p:spPr>
        <p:txBody>
          <a:bodyPr/>
          <a:lstStyle/>
          <a:p>
            <a:r>
              <a:rPr lang="en-IN" dirty="0" smtClean="0"/>
              <a:t>Table7: </a:t>
            </a:r>
            <a:r>
              <a:rPr lang="en-IN" dirty="0" err="1" smtClean="0"/>
              <a:t>tbl_City</a:t>
            </a:r>
            <a:endParaRPr lang="en-US" dirty="0" smtClean="0"/>
          </a:p>
          <a:p>
            <a:pPr>
              <a:buNone/>
            </a:pPr>
            <a:r>
              <a:rPr lang="en-IN" dirty="0" smtClean="0"/>
              <a:t>	</a:t>
            </a:r>
            <a:r>
              <a:rPr lang="en-IN" dirty="0" err="1" smtClean="0"/>
              <a:t>Primarykey:City_id</a:t>
            </a:r>
            <a:endParaRPr lang="en-US" dirty="0"/>
          </a:p>
        </p:txBody>
      </p:sp>
      <p:graphicFrame>
        <p:nvGraphicFramePr>
          <p:cNvPr id="5" name="Table 4"/>
          <p:cNvGraphicFramePr>
            <a:graphicFrameLocks noGrp="1"/>
          </p:cNvGraphicFramePr>
          <p:nvPr/>
        </p:nvGraphicFramePr>
        <p:xfrm>
          <a:off x="1358537" y="1632857"/>
          <a:ext cx="7817031" cy="2965269"/>
        </p:xfrm>
        <a:graphic>
          <a:graphicData uri="http://schemas.openxmlformats.org/drawingml/2006/table">
            <a:tbl>
              <a:tblPr/>
              <a:tblGrid>
                <a:gridCol w="1963237"/>
                <a:gridCol w="1985278"/>
                <a:gridCol w="2071807"/>
                <a:gridCol w="1796709"/>
              </a:tblGrid>
              <a:tr h="988423">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8423">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City_id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City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8423">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City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City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2702449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396882" cy="1151965"/>
          </a:xfrm>
        </p:spPr>
        <p:txBody>
          <a:bodyPr/>
          <a:lstStyle/>
          <a:p>
            <a:r>
              <a:rPr lang="en-US" dirty="0"/>
              <a:t>Contents</a:t>
            </a:r>
          </a:p>
        </p:txBody>
      </p:sp>
      <p:sp>
        <p:nvSpPr>
          <p:cNvPr id="3" name="Content Placeholder 2"/>
          <p:cNvSpPr>
            <a:spLocks noGrp="1"/>
          </p:cNvSpPr>
          <p:nvPr>
            <p:ph sz="quarter" idx="13"/>
          </p:nvPr>
        </p:nvSpPr>
        <p:spPr>
          <a:xfrm>
            <a:off x="685800" y="941294"/>
            <a:ext cx="10394707" cy="4881282"/>
          </a:xfrm>
        </p:spPr>
        <p:txBody>
          <a:bodyPr>
            <a:normAutofit fontScale="85000" lnSpcReduction="20000"/>
          </a:bodyPr>
          <a:lstStyle/>
          <a:p>
            <a:pPr marL="342900" indent="-342900">
              <a:buFont typeface="Wingdings" pitchFamily="2" charset="2"/>
              <a:buChar char="v"/>
            </a:pPr>
            <a:r>
              <a:rPr lang="en-US" sz="2400" b="1" dirty="0">
                <a:latin typeface="Century Gothic" pitchFamily="34" charset="0"/>
                <a:cs typeface="Arial" panose="020B0604020202020204" pitchFamily="34" charset="0"/>
              </a:rPr>
              <a:t>Abstract</a:t>
            </a:r>
          </a:p>
          <a:p>
            <a:pPr marL="342900" indent="-342900">
              <a:buFont typeface="Wingdings" pitchFamily="2" charset="2"/>
              <a:buChar char="v"/>
            </a:pPr>
            <a:r>
              <a:rPr lang="en-US" sz="2400" b="1" dirty="0">
                <a:latin typeface="Century Gothic" pitchFamily="34" charset="0"/>
                <a:cs typeface="Arial" panose="020B0604020202020204" pitchFamily="34" charset="0"/>
              </a:rPr>
              <a:t>Modules</a:t>
            </a:r>
          </a:p>
          <a:p>
            <a:pPr marL="342900" indent="-342900">
              <a:buFont typeface="Wingdings" pitchFamily="2" charset="2"/>
              <a:buChar char="v"/>
            </a:pPr>
            <a:r>
              <a:rPr lang="en-US" sz="2400" b="1" dirty="0">
                <a:latin typeface="Century Gothic" pitchFamily="34" charset="0"/>
                <a:cs typeface="Arial" panose="020B0604020202020204" pitchFamily="34" charset="0"/>
              </a:rPr>
              <a:t>Familiarization with build tools</a:t>
            </a:r>
          </a:p>
          <a:p>
            <a:pPr marL="800100" indent="-222250">
              <a:buFont typeface="Wingdings" pitchFamily="2" charset="2"/>
              <a:buChar char="v"/>
            </a:pPr>
            <a:r>
              <a:rPr lang="en-US" sz="2400" b="1" cap="none" dirty="0" smtClean="0">
                <a:latin typeface="Century Gothic" pitchFamily="34" charset="0"/>
                <a:cs typeface="Arial" panose="020B0604020202020204" pitchFamily="34" charset="0"/>
              </a:rPr>
              <a:t> GIT</a:t>
            </a:r>
          </a:p>
          <a:p>
            <a:pPr marL="800100" indent="-222250">
              <a:buFont typeface="Wingdings" pitchFamily="2" charset="2"/>
              <a:buChar char="v"/>
            </a:pPr>
            <a:r>
              <a:rPr lang="en-US" sz="2400" b="1" cap="none" dirty="0" smtClean="0">
                <a:latin typeface="Century Gothic" pitchFamily="34" charset="0"/>
                <a:cs typeface="Arial" panose="020B0604020202020204" pitchFamily="34" charset="0"/>
              </a:rPr>
              <a:t>NETBEANS</a:t>
            </a:r>
            <a:endParaRPr lang="en-US" sz="2400" b="1" dirty="0">
              <a:latin typeface="Century Gothic" pitchFamily="34" charset="0"/>
              <a:cs typeface="Arial" panose="020B0604020202020204" pitchFamily="34" charset="0"/>
            </a:endParaRPr>
          </a:p>
          <a:p>
            <a:pPr marL="342900" indent="-342900">
              <a:buFont typeface="Wingdings" pitchFamily="2" charset="2"/>
              <a:buChar char="v"/>
            </a:pPr>
            <a:r>
              <a:rPr lang="en-US" sz="2400" b="1" dirty="0" smtClean="0">
                <a:latin typeface="Century Gothic" pitchFamily="34" charset="0"/>
                <a:cs typeface="Arial" panose="020B0604020202020204" pitchFamily="34" charset="0"/>
              </a:rPr>
              <a:t>Bugzilla</a:t>
            </a:r>
          </a:p>
          <a:p>
            <a:pPr marL="342900" indent="-342900">
              <a:buFont typeface="Wingdings" pitchFamily="2" charset="2"/>
              <a:buChar char="v"/>
            </a:pPr>
            <a:r>
              <a:rPr lang="en-US" sz="2400" b="1" dirty="0" smtClean="0">
                <a:latin typeface="Century Gothic" pitchFamily="34" charset="0"/>
                <a:cs typeface="Arial" panose="020B0604020202020204" pitchFamily="34" charset="0"/>
              </a:rPr>
              <a:t>EXISTING SYSTEM</a:t>
            </a:r>
            <a:endParaRPr lang="en-US" sz="2400" b="1" dirty="0">
              <a:latin typeface="Century Gothic" pitchFamily="34" charset="0"/>
              <a:cs typeface="Arial" panose="020B0604020202020204" pitchFamily="34" charset="0"/>
            </a:endParaRPr>
          </a:p>
          <a:p>
            <a:pPr marL="342900" indent="-342900">
              <a:buFont typeface="Wingdings" pitchFamily="2" charset="2"/>
              <a:buChar char="v"/>
            </a:pPr>
            <a:r>
              <a:rPr lang="en-US" sz="2400" b="1" dirty="0">
                <a:latin typeface="Century Gothic" pitchFamily="34" charset="0"/>
                <a:cs typeface="Arial" panose="020B0604020202020204" pitchFamily="34" charset="0"/>
              </a:rPr>
              <a:t>PROPOSED SYSTEM</a:t>
            </a:r>
          </a:p>
          <a:p>
            <a:pPr marL="342900" indent="-342900">
              <a:buFont typeface="Wingdings" pitchFamily="2" charset="2"/>
              <a:buChar char="v"/>
            </a:pPr>
            <a:r>
              <a:rPr lang="en-US" sz="2400" b="1" dirty="0">
                <a:latin typeface="Century Gothic" pitchFamily="34" charset="0"/>
                <a:cs typeface="Arial" panose="020B0604020202020204" pitchFamily="34" charset="0"/>
              </a:rPr>
              <a:t>Table Design</a:t>
            </a:r>
          </a:p>
          <a:p>
            <a:pPr marL="342900" indent="-342900">
              <a:buFont typeface="Wingdings" pitchFamily="2" charset="2"/>
              <a:buChar char="v"/>
            </a:pPr>
            <a:r>
              <a:rPr lang="en-US" sz="2400" b="1" dirty="0" smtClean="0">
                <a:latin typeface="Century Gothic" pitchFamily="34" charset="0"/>
                <a:cs typeface="Arial" panose="020B0604020202020204" pitchFamily="34" charset="0"/>
              </a:rPr>
              <a:t>UML DIAGRAMS</a:t>
            </a:r>
            <a:endParaRPr lang="en-US" sz="2400" b="1" dirty="0">
              <a:latin typeface="Century Gothic" pitchFamily="34" charset="0"/>
              <a:cs typeface="Arial" panose="020B0604020202020204" pitchFamily="34" charset="0"/>
            </a:endParaRPr>
          </a:p>
          <a:p>
            <a:pPr marL="342900" indent="-342900">
              <a:buFont typeface="Wingdings" pitchFamily="2" charset="2"/>
              <a:buChar char="v"/>
            </a:pPr>
            <a:r>
              <a:rPr lang="en-US" sz="2400" b="1" dirty="0">
                <a:latin typeface="Century Gothic" pitchFamily="34" charset="0"/>
                <a:cs typeface="Arial" panose="020B0604020202020204" pitchFamily="34" charset="0"/>
              </a:rPr>
              <a:t>Forms</a:t>
            </a:r>
          </a:p>
          <a:p>
            <a:pPr marL="0" indent="0">
              <a:buFont typeface="Wingdings" pitchFamily="2" charset="2"/>
              <a:buChar char="v"/>
            </a:pPr>
            <a:endParaRPr lang="en-US" dirty="0"/>
          </a:p>
        </p:txBody>
      </p:sp>
    </p:spTree>
    <p:extLst>
      <p:ext uri="{BB962C8B-B14F-4D97-AF65-F5344CB8AC3E}">
        <p14:creationId xmlns:p14="http://schemas.microsoft.com/office/powerpoint/2010/main" xmlns="" val="16260439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1802675" y="1711235"/>
          <a:ext cx="7333705" cy="2899956"/>
        </p:xfrm>
        <a:graphic>
          <a:graphicData uri="http://schemas.openxmlformats.org/drawingml/2006/table">
            <a:tbl>
              <a:tblPr/>
              <a:tblGrid>
                <a:gridCol w="1941410"/>
                <a:gridCol w="1831129"/>
                <a:gridCol w="1916903"/>
                <a:gridCol w="1644263"/>
              </a:tblGrid>
              <a:tr h="724989">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4989">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Aboutme_id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Aboutme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4989">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User_id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Foriegn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User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4989">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Content Placeholder 2"/>
          <p:cNvSpPr>
            <a:spLocks noGrp="1"/>
          </p:cNvSpPr>
          <p:nvPr>
            <p:ph sz="quarter" idx="13"/>
          </p:nvPr>
        </p:nvSpPr>
        <p:spPr>
          <a:xfrm>
            <a:off x="359613" y="365993"/>
            <a:ext cx="10394707" cy="1083983"/>
          </a:xfrm>
        </p:spPr>
        <p:txBody>
          <a:bodyPr>
            <a:normAutofit/>
          </a:bodyPr>
          <a:lstStyle/>
          <a:p>
            <a:r>
              <a:rPr lang="en-IN" dirty="0" smtClean="0"/>
              <a:t>Table8: </a:t>
            </a:r>
            <a:r>
              <a:rPr lang="en-IN" dirty="0" err="1" smtClean="0"/>
              <a:t>tbl_Aboutme</a:t>
            </a:r>
            <a:endParaRPr lang="en-US" dirty="0" smtClean="0"/>
          </a:p>
          <a:p>
            <a:pPr>
              <a:buNone/>
            </a:pPr>
            <a:r>
              <a:rPr lang="en-IN" dirty="0" smtClean="0"/>
              <a:t>	</a:t>
            </a:r>
            <a:r>
              <a:rPr lang="en-IN" dirty="0" err="1" smtClean="0"/>
              <a:t>Primarykey:aboutme</a:t>
            </a:r>
            <a:r>
              <a:rPr lang="en-IN" dirty="0" smtClean="0"/>
              <a:t> id</a:t>
            </a:r>
            <a:endParaRPr lang="en-US" dirty="0"/>
          </a:p>
        </p:txBody>
      </p:sp>
    </p:spTree>
    <p:extLst>
      <p:ext uri="{BB962C8B-B14F-4D97-AF65-F5344CB8AC3E}">
        <p14:creationId xmlns:p14="http://schemas.microsoft.com/office/powerpoint/2010/main" xmlns="" val="12060645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42047" y="261490"/>
            <a:ext cx="10394707" cy="1083983"/>
          </a:xfrm>
        </p:spPr>
        <p:txBody>
          <a:bodyPr>
            <a:normAutofit/>
          </a:bodyPr>
          <a:lstStyle/>
          <a:p>
            <a:r>
              <a:rPr lang="en-IN" dirty="0" smtClean="0"/>
              <a:t>Table9: </a:t>
            </a:r>
            <a:r>
              <a:rPr lang="en-IN" dirty="0" err="1" smtClean="0"/>
              <a:t>tbl_Basicfor</a:t>
            </a:r>
            <a:endParaRPr lang="en-US" dirty="0" smtClean="0"/>
          </a:p>
          <a:p>
            <a:pPr>
              <a:buNone/>
            </a:pPr>
            <a:r>
              <a:rPr lang="en-IN" dirty="0" smtClean="0"/>
              <a:t>	</a:t>
            </a:r>
            <a:r>
              <a:rPr lang="en-IN" dirty="0" err="1" smtClean="0"/>
              <a:t>Primarykey:Basicfor_id</a:t>
            </a:r>
            <a:endParaRPr lang="en-US" dirty="0"/>
          </a:p>
        </p:txBody>
      </p:sp>
      <p:graphicFrame>
        <p:nvGraphicFramePr>
          <p:cNvPr id="5" name="Table 4"/>
          <p:cNvGraphicFramePr>
            <a:graphicFrameLocks noGrp="1"/>
          </p:cNvGraphicFramePr>
          <p:nvPr/>
        </p:nvGraphicFramePr>
        <p:xfrm>
          <a:off x="1998616" y="1907176"/>
          <a:ext cx="7046324" cy="2599511"/>
        </p:xfrm>
        <a:graphic>
          <a:graphicData uri="http://schemas.openxmlformats.org/drawingml/2006/table">
            <a:tbl>
              <a:tblPr/>
              <a:tblGrid>
                <a:gridCol w="1841051"/>
                <a:gridCol w="1766732"/>
                <a:gridCol w="1848409"/>
                <a:gridCol w="1590132"/>
              </a:tblGrid>
              <a:tr h="495227">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6071">
                <a:tc>
                  <a:txBody>
                    <a:bodyPr/>
                    <a:lstStyle/>
                    <a:p>
                      <a:pPr marL="0" marR="0">
                        <a:lnSpc>
                          <a:spcPct val="200000"/>
                        </a:lnSpc>
                        <a:spcBef>
                          <a:spcPts val="0"/>
                        </a:spcBef>
                        <a:spcAft>
                          <a:spcPts val="0"/>
                        </a:spcAft>
                      </a:pPr>
                      <a:r>
                        <a:rPr lang="en-US" sz="1400" dirty="0" err="1">
                          <a:latin typeface="Times New Roman" pitchFamily="18" charset="0"/>
                          <a:ea typeface="Calibri"/>
                          <a:cs typeface="Times New Roman" pitchFamily="18" charset="0"/>
                        </a:rPr>
                        <a:t>Basicfor_id</a:t>
                      </a:r>
                      <a:endParaRPr lang="en-US" sz="1400"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Basic for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6071">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User_id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Foriegn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User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6071">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Body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Body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6071">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Weight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Weight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22198376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3"/>
          </p:nvPr>
        </p:nvSpPr>
        <p:spPr>
          <a:xfrm>
            <a:off x="188913" y="260349"/>
            <a:ext cx="10394950" cy="1281067"/>
          </a:xfrm>
        </p:spPr>
        <p:txBody>
          <a:bodyPr>
            <a:normAutofit/>
          </a:bodyPr>
          <a:lstStyle/>
          <a:p>
            <a:r>
              <a:rPr lang="en-IN" dirty="0" smtClean="0"/>
              <a:t>Table10: </a:t>
            </a:r>
            <a:r>
              <a:rPr lang="en-IN" dirty="0" err="1" smtClean="0"/>
              <a:t>tbl_Lifestyle</a:t>
            </a:r>
            <a:endParaRPr lang="en-US" dirty="0" smtClean="0"/>
          </a:p>
          <a:p>
            <a:pPr>
              <a:buNone/>
            </a:pPr>
            <a:r>
              <a:rPr lang="en-IN" dirty="0" smtClean="0"/>
              <a:t>	</a:t>
            </a:r>
            <a:r>
              <a:rPr lang="en-IN" dirty="0" err="1" smtClean="0"/>
              <a:t>primarykey:lifestyle_id</a:t>
            </a:r>
            <a:endParaRPr lang="en-US" dirty="0" smtClean="0"/>
          </a:p>
          <a:p>
            <a:endParaRPr lang="en-US" dirty="0"/>
          </a:p>
        </p:txBody>
      </p:sp>
      <p:graphicFrame>
        <p:nvGraphicFramePr>
          <p:cNvPr id="5" name="Table 4"/>
          <p:cNvGraphicFramePr>
            <a:graphicFrameLocks noGrp="1"/>
          </p:cNvGraphicFramePr>
          <p:nvPr/>
        </p:nvGraphicFramePr>
        <p:xfrm>
          <a:off x="1867989" y="1593669"/>
          <a:ext cx="8190411" cy="3683725"/>
        </p:xfrm>
        <a:graphic>
          <a:graphicData uri="http://schemas.openxmlformats.org/drawingml/2006/table">
            <a:tbl>
              <a:tblPr/>
              <a:tblGrid>
                <a:gridCol w="2145963"/>
                <a:gridCol w="2051879"/>
                <a:gridCol w="2146818"/>
                <a:gridCol w="1845751"/>
              </a:tblGrid>
              <a:tr h="736745">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6745">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Lifestyle_id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Lifestyle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6745">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Eating Habit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Eating habit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6745">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Drinking Habit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Drinking habit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6745">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Smoking Habit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400" dirty="0">
                          <a:latin typeface="Times New Roman" pitchFamily="18" charset="0"/>
                          <a:ea typeface="Calibri"/>
                          <a:cs typeface="Times New Roman" pitchFamily="18" charset="0"/>
                        </a:rPr>
                        <a:t>Smoking Habit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28600" y="195407"/>
            <a:ext cx="10394707" cy="1280695"/>
          </a:xfrm>
        </p:spPr>
        <p:txBody>
          <a:bodyPr/>
          <a:lstStyle/>
          <a:p>
            <a:r>
              <a:rPr lang="en-IN" dirty="0" smtClean="0"/>
              <a:t>Table11: </a:t>
            </a:r>
            <a:r>
              <a:rPr lang="en-IN" dirty="0" err="1" smtClean="0"/>
              <a:t>tbl_Familyinfo</a:t>
            </a:r>
            <a:endParaRPr lang="en-US" dirty="0" smtClean="0"/>
          </a:p>
          <a:p>
            <a:pPr>
              <a:buNone/>
            </a:pPr>
            <a:r>
              <a:rPr lang="en-IN" dirty="0" smtClean="0"/>
              <a:t>	</a:t>
            </a:r>
            <a:r>
              <a:rPr lang="en-IN" dirty="0" err="1" smtClean="0"/>
              <a:t>Primarykey</a:t>
            </a:r>
            <a:r>
              <a:rPr lang="en-IN" dirty="0" smtClean="0"/>
              <a:t>: </a:t>
            </a:r>
            <a:r>
              <a:rPr lang="en-IN" dirty="0" err="1" smtClean="0"/>
              <a:t>Familyinfo_id</a:t>
            </a:r>
            <a:endParaRPr lang="en-US" dirty="0" smtClean="0"/>
          </a:p>
          <a:p>
            <a:endParaRPr lang="en-US" dirty="0"/>
          </a:p>
        </p:txBody>
      </p:sp>
      <p:graphicFrame>
        <p:nvGraphicFramePr>
          <p:cNvPr id="4" name="Table 3"/>
          <p:cNvGraphicFramePr>
            <a:graphicFrameLocks noGrp="1"/>
          </p:cNvGraphicFramePr>
          <p:nvPr/>
        </p:nvGraphicFramePr>
        <p:xfrm>
          <a:off x="1802673" y="1515293"/>
          <a:ext cx="8399417" cy="3683727"/>
        </p:xfrm>
        <a:graphic>
          <a:graphicData uri="http://schemas.openxmlformats.org/drawingml/2006/table">
            <a:tbl>
              <a:tblPr/>
              <a:tblGrid>
                <a:gridCol w="2248090"/>
                <a:gridCol w="2089328"/>
                <a:gridCol w="2188445"/>
                <a:gridCol w="1873554"/>
              </a:tblGrid>
              <a:tr h="409303">
                <a:tc>
                  <a:txBody>
                    <a:bodyPr/>
                    <a:lstStyle/>
                    <a:p>
                      <a:pPr marL="0" marR="0">
                        <a:lnSpc>
                          <a:spcPct val="115000"/>
                        </a:lnSpc>
                        <a:spcBef>
                          <a:spcPts val="0"/>
                        </a:spcBef>
                        <a:spcAft>
                          <a:spcPts val="0"/>
                        </a:spcAft>
                      </a:pPr>
                      <a:r>
                        <a:rPr lang="en-US" sz="1400" dirty="0">
                          <a:latin typeface="Times New Roman" pitchFamily="18" charset="0"/>
                          <a:ea typeface="Calibri"/>
                          <a:cs typeface="Times New Roman" pitchFamily="18" charset="0"/>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9303">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Familyinfo_id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Familyinfo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9303">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Father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Father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9303">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Mother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Mother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9303">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Brother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Brother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9303">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Sister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Sister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9303">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Family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Family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9303">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Location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Location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9303">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Contact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dirty="0">
                          <a:latin typeface="Times New Roman" pitchFamily="18" charset="0"/>
                          <a:ea typeface="Calibri"/>
                          <a:cs typeface="Times New Roman" pitchFamily="18" charset="0"/>
                        </a:rPr>
                        <a:t>Contact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3"/>
          </p:nvPr>
        </p:nvSpPr>
        <p:spPr>
          <a:xfrm>
            <a:off x="685800" y="169862"/>
            <a:ext cx="10394950" cy="1384617"/>
          </a:xfrm>
        </p:spPr>
        <p:txBody>
          <a:bodyPr>
            <a:normAutofit/>
          </a:bodyPr>
          <a:lstStyle/>
          <a:p>
            <a:r>
              <a:rPr lang="en-IN" dirty="0" smtClean="0"/>
              <a:t>Table12: </a:t>
            </a:r>
            <a:r>
              <a:rPr lang="en-IN" dirty="0" err="1" smtClean="0"/>
              <a:t>tbl_Partnerpreference</a:t>
            </a:r>
            <a:endParaRPr lang="en-US" dirty="0" smtClean="0"/>
          </a:p>
          <a:p>
            <a:pPr>
              <a:buNone/>
            </a:pPr>
            <a:r>
              <a:rPr lang="en-IN" dirty="0" smtClean="0"/>
              <a:t>	</a:t>
            </a:r>
            <a:r>
              <a:rPr lang="en-IN" dirty="0" err="1" smtClean="0"/>
              <a:t>Primarykey</a:t>
            </a:r>
            <a:r>
              <a:rPr lang="en-IN" dirty="0" smtClean="0"/>
              <a:t>: </a:t>
            </a:r>
            <a:r>
              <a:rPr lang="en-IN" dirty="0" err="1" smtClean="0"/>
              <a:t>user_id</a:t>
            </a:r>
            <a:endParaRPr lang="en-US" dirty="0" smtClean="0"/>
          </a:p>
          <a:p>
            <a:endParaRPr lang="en-US" dirty="0"/>
          </a:p>
        </p:txBody>
      </p:sp>
      <p:graphicFrame>
        <p:nvGraphicFramePr>
          <p:cNvPr id="5" name="Table 4"/>
          <p:cNvGraphicFramePr>
            <a:graphicFrameLocks noGrp="1"/>
          </p:cNvGraphicFramePr>
          <p:nvPr/>
        </p:nvGraphicFramePr>
        <p:xfrm>
          <a:off x="1776549" y="1463039"/>
          <a:ext cx="7359831" cy="3095897"/>
        </p:xfrm>
        <a:graphic>
          <a:graphicData uri="http://schemas.openxmlformats.org/drawingml/2006/table">
            <a:tbl>
              <a:tblPr/>
              <a:tblGrid>
                <a:gridCol w="1863015"/>
                <a:gridCol w="1864552"/>
                <a:gridCol w="1946789"/>
                <a:gridCol w="1685475"/>
              </a:tblGrid>
              <a:tr h="442271">
                <a:tc>
                  <a:txBody>
                    <a:bodyPr/>
                    <a:lstStyle/>
                    <a:p>
                      <a:pPr marL="0" marR="0">
                        <a:lnSpc>
                          <a:spcPct val="115000"/>
                        </a:lnSpc>
                        <a:spcBef>
                          <a:spcPts val="0"/>
                        </a:spcBef>
                        <a:spcAft>
                          <a:spcPts val="0"/>
                        </a:spcAft>
                      </a:pPr>
                      <a:r>
                        <a:rPr lang="en-US" sz="1400" dirty="0">
                          <a:latin typeface="Times New Roman" pitchFamily="18" charset="0"/>
                          <a:ea typeface="Calibri"/>
                          <a:cs typeface="Times New Roman" pitchFamily="18" charset="0"/>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271">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User_id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User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271">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Martial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Martial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271">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Height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271">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Weight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Weight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271">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Family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Family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2271">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Family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dirty="0">
                          <a:latin typeface="Times New Roman" pitchFamily="18" charset="0"/>
                          <a:ea typeface="Calibri"/>
                          <a:cs typeface="Times New Roman" pitchFamily="18" charset="0"/>
                        </a:rPr>
                        <a:t>Family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59674" y="482791"/>
            <a:ext cx="10394707" cy="1163129"/>
          </a:xfrm>
        </p:spPr>
        <p:txBody>
          <a:bodyPr/>
          <a:lstStyle/>
          <a:p>
            <a:r>
              <a:rPr lang="en-IN" dirty="0" smtClean="0"/>
              <a:t>Table12: </a:t>
            </a:r>
            <a:r>
              <a:rPr lang="en-IN" dirty="0" err="1" smtClean="0"/>
              <a:t>tbl_Login</a:t>
            </a:r>
            <a:endParaRPr lang="en-US" dirty="0" smtClean="0"/>
          </a:p>
          <a:p>
            <a:pPr>
              <a:buNone/>
            </a:pPr>
            <a:r>
              <a:rPr lang="en-IN" dirty="0" smtClean="0"/>
              <a:t>	</a:t>
            </a:r>
            <a:r>
              <a:rPr lang="en-IN" dirty="0" err="1" smtClean="0"/>
              <a:t>Primarykey</a:t>
            </a:r>
            <a:r>
              <a:rPr lang="en-IN" dirty="0" smtClean="0"/>
              <a:t>: </a:t>
            </a:r>
            <a:r>
              <a:rPr lang="en-IN" dirty="0" err="1" smtClean="0"/>
              <a:t>user_id</a:t>
            </a:r>
            <a:endParaRPr lang="en-US" dirty="0" smtClean="0"/>
          </a:p>
          <a:p>
            <a:endParaRPr lang="en-US" dirty="0"/>
          </a:p>
        </p:txBody>
      </p:sp>
      <p:graphicFrame>
        <p:nvGraphicFramePr>
          <p:cNvPr id="4" name="Table 3"/>
          <p:cNvGraphicFramePr>
            <a:graphicFrameLocks noGrp="1"/>
          </p:cNvGraphicFramePr>
          <p:nvPr/>
        </p:nvGraphicFramePr>
        <p:xfrm>
          <a:off x="979715" y="1881048"/>
          <a:ext cx="8195854" cy="2666839"/>
        </p:xfrm>
        <a:graphic>
          <a:graphicData uri="http://schemas.openxmlformats.org/drawingml/2006/table">
            <a:tbl>
              <a:tblPr/>
              <a:tblGrid>
                <a:gridCol w="2108875"/>
                <a:gridCol w="2072072"/>
                <a:gridCol w="2155948"/>
                <a:gridCol w="1858959"/>
              </a:tblGrid>
              <a:tr h="380977">
                <a:tc>
                  <a:txBody>
                    <a:bodyPr/>
                    <a:lstStyle/>
                    <a:p>
                      <a:pPr marL="0" marR="0">
                        <a:lnSpc>
                          <a:spcPct val="115000"/>
                        </a:lnSpc>
                        <a:spcBef>
                          <a:spcPts val="0"/>
                        </a:spcBef>
                        <a:spcAft>
                          <a:spcPts val="0"/>
                        </a:spcAft>
                      </a:pPr>
                      <a:r>
                        <a:rPr lang="en-US" sz="1400" dirty="0">
                          <a:latin typeface="Times New Roman" pitchFamily="18" charset="0"/>
                          <a:ea typeface="Calibri"/>
                          <a:cs typeface="Times New Roman" pitchFamily="18" charset="0"/>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977">
                <a:tc>
                  <a:txBody>
                    <a:bodyPr/>
                    <a:lstStyle/>
                    <a:p>
                      <a:pPr marL="0" marR="0">
                        <a:lnSpc>
                          <a:spcPct val="115000"/>
                        </a:lnSpc>
                        <a:spcBef>
                          <a:spcPts val="0"/>
                        </a:spcBef>
                        <a:spcAft>
                          <a:spcPts val="0"/>
                        </a:spcAft>
                      </a:pPr>
                      <a:r>
                        <a:rPr lang="en-US" sz="1400" dirty="0" err="1">
                          <a:latin typeface="Times New Roman" pitchFamily="18" charset="0"/>
                          <a:ea typeface="Calibri"/>
                          <a:cs typeface="Times New Roman" pitchFamily="18" charset="0"/>
                        </a:rPr>
                        <a:t>User_id</a:t>
                      </a:r>
                      <a:endParaRPr lang="en-US" sz="1400"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integer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User_id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977">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Email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Email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977">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977">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Reg1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Boolean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Registration1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977">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Reg2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Boolean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Registration2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0977">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Reg3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Boolean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dirty="0">
                          <a:latin typeface="Times New Roman" pitchFamily="18" charset="0"/>
                          <a:ea typeface="Calibri"/>
                          <a:cs typeface="Times New Roman" pitchFamily="18" charset="0"/>
                        </a:rPr>
                        <a:t>Registration3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800" dirty="0" smtClean="0">
                <a:solidFill>
                  <a:schemeClr val="tx1"/>
                </a:solidFill>
              </a:rPr>
              <a:t>Table13: </a:t>
            </a:r>
            <a:r>
              <a:rPr lang="en-IN" sz="1800" dirty="0" err="1" smtClean="0">
                <a:solidFill>
                  <a:schemeClr val="tx1"/>
                </a:solidFill>
              </a:rPr>
              <a:t>tbl_Account_payment</a:t>
            </a:r>
            <a:r>
              <a:rPr lang="en-US" sz="1800" dirty="0" smtClean="0">
                <a:solidFill>
                  <a:schemeClr val="tx1"/>
                </a:solidFill>
              </a:rPr>
              <a:t/>
            </a:r>
            <a:br>
              <a:rPr lang="en-US" sz="1800" dirty="0" smtClean="0">
                <a:solidFill>
                  <a:schemeClr val="tx1"/>
                </a:solidFill>
              </a:rPr>
            </a:br>
            <a:r>
              <a:rPr lang="en-IN" sz="1800" dirty="0" err="1" smtClean="0">
                <a:solidFill>
                  <a:schemeClr val="tx1"/>
                </a:solidFill>
              </a:rPr>
              <a:t>Primarykey</a:t>
            </a:r>
            <a:r>
              <a:rPr lang="en-IN" sz="1800" dirty="0" smtClean="0">
                <a:solidFill>
                  <a:schemeClr val="tx1"/>
                </a:solidFill>
              </a:rPr>
              <a:t>: </a:t>
            </a:r>
            <a:r>
              <a:rPr lang="en-IN" sz="1800" dirty="0" err="1" smtClean="0">
                <a:solidFill>
                  <a:schemeClr val="tx1"/>
                </a:solidFill>
              </a:rPr>
              <a:t>user_id</a:t>
            </a:r>
            <a:r>
              <a:rPr lang="en-US" sz="1800" dirty="0" smtClean="0">
                <a:solidFill>
                  <a:schemeClr val="tx1"/>
                </a:solidFill>
              </a:rPr>
              <a:t/>
            </a:r>
            <a:br>
              <a:rPr lang="en-US" sz="1800" dirty="0" smtClean="0">
                <a:solidFill>
                  <a:schemeClr val="tx1"/>
                </a:solidFill>
              </a:rPr>
            </a:br>
            <a:endParaRPr lang="en-US" sz="1800" dirty="0">
              <a:solidFill>
                <a:schemeClr val="tx1"/>
              </a:solidFill>
            </a:endParaRPr>
          </a:p>
        </p:txBody>
      </p:sp>
      <p:graphicFrame>
        <p:nvGraphicFramePr>
          <p:cNvPr id="3" name="Table 2"/>
          <p:cNvGraphicFramePr>
            <a:graphicFrameLocks noGrp="1"/>
          </p:cNvGraphicFramePr>
          <p:nvPr/>
        </p:nvGraphicFramePr>
        <p:xfrm>
          <a:off x="822959" y="1867991"/>
          <a:ext cx="8791303" cy="3108960"/>
        </p:xfrm>
        <a:graphic>
          <a:graphicData uri="http://schemas.openxmlformats.org/drawingml/2006/table">
            <a:tbl>
              <a:tblPr/>
              <a:tblGrid>
                <a:gridCol w="2262090"/>
                <a:gridCol w="2222613"/>
                <a:gridCol w="2312583"/>
                <a:gridCol w="1994017"/>
              </a:tblGrid>
              <a:tr h="388620">
                <a:tc>
                  <a:txBody>
                    <a:bodyPr/>
                    <a:lstStyle/>
                    <a:p>
                      <a:pPr marL="0" marR="0">
                        <a:lnSpc>
                          <a:spcPct val="115000"/>
                        </a:lnSpc>
                        <a:spcBef>
                          <a:spcPts val="0"/>
                        </a:spcBef>
                        <a:spcAft>
                          <a:spcPts val="0"/>
                        </a:spcAft>
                      </a:pPr>
                      <a:r>
                        <a:rPr lang="en-US" sz="1400" dirty="0">
                          <a:latin typeface="Times New Roman" pitchFamily="18" charset="0"/>
                          <a:ea typeface="Calibri"/>
                          <a:cs typeface="Times New Roman" pitchFamily="18" charset="0"/>
                        </a:rPr>
                        <a:t>Fields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Constraints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8620">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8620">
                <a:tc>
                  <a:txBody>
                    <a:bodyPr/>
                    <a:lstStyle/>
                    <a:p>
                      <a:pPr marL="0" marR="0">
                        <a:lnSpc>
                          <a:spcPct val="115000"/>
                        </a:lnSpc>
                        <a:spcBef>
                          <a:spcPts val="0"/>
                        </a:spcBef>
                        <a:spcAft>
                          <a:spcPts val="0"/>
                        </a:spcAft>
                      </a:pPr>
                      <a:r>
                        <a:rPr lang="en-US" sz="1400" dirty="0">
                          <a:latin typeface="Times New Roman" pitchFamily="18" charset="0"/>
                          <a:ea typeface="Calibri"/>
                          <a:cs typeface="Times New Roman" pitchFamily="18" charset="0"/>
                        </a:rPr>
                        <a:t>address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address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8620">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Account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Account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8620">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Card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Card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8620">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cvv</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cvv</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8620">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Transaction 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varchar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Transaction 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8620">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balance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Decimal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a:latin typeface="Times New Roman" pitchFamily="18" charset="0"/>
                          <a:ea typeface="Calibri"/>
                          <a:cs typeface="Times New Roman" pitchFamily="18" charset="0"/>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dirty="0">
                          <a:latin typeface="Times New Roman" pitchFamily="18" charset="0"/>
                          <a:ea typeface="Calibri"/>
                          <a:cs typeface="Times New Roman" pitchFamily="18" charset="0"/>
                        </a:rPr>
                        <a:t>balance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7741"/>
            <a:ext cx="10396882" cy="1151965"/>
          </a:xfrm>
        </p:spPr>
        <p:txBody>
          <a:bodyPr>
            <a:normAutofit/>
          </a:bodyPr>
          <a:lstStyle/>
          <a:p>
            <a:r>
              <a:rPr lang="en-US" sz="3600" dirty="0" smtClean="0"/>
              <a:t>Use case diagram</a:t>
            </a:r>
            <a:endParaRPr lang="en-US" sz="3600" dirty="0"/>
          </a:p>
        </p:txBody>
      </p:sp>
      <p:pic>
        <p:nvPicPr>
          <p:cNvPr id="5" name="Picture 4" descr="Graph 2.jpg"/>
          <p:cNvPicPr>
            <a:picLocks noChangeAspect="1"/>
          </p:cNvPicPr>
          <p:nvPr/>
        </p:nvPicPr>
        <p:blipFill>
          <a:blip r:embed="rId2"/>
          <a:srcRect r="1111" b="31619"/>
          <a:stretch>
            <a:fillRect/>
          </a:stretch>
        </p:blipFill>
        <p:spPr>
          <a:xfrm>
            <a:off x="4608912" y="-1"/>
            <a:ext cx="5240482" cy="6204857"/>
          </a:xfrm>
          <a:prstGeom prst="rect">
            <a:avLst/>
          </a:prstGeom>
        </p:spPr>
      </p:pic>
    </p:spTree>
    <p:extLst>
      <p:ext uri="{BB962C8B-B14F-4D97-AF65-F5344CB8AC3E}">
        <p14:creationId xmlns:p14="http://schemas.microsoft.com/office/powerpoint/2010/main" xmlns="" val="4453988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0"/>
            <a:ext cx="10396882" cy="1151965"/>
          </a:xfrm>
        </p:spPr>
        <p:txBody>
          <a:bodyPr>
            <a:normAutofit/>
          </a:bodyPr>
          <a:lstStyle/>
          <a:p>
            <a:r>
              <a:rPr lang="en-US" sz="3600" dirty="0" smtClean="0"/>
              <a:t>Activity diagram</a:t>
            </a:r>
            <a:endParaRPr lang="en-US" sz="3600" dirty="0"/>
          </a:p>
        </p:txBody>
      </p:sp>
      <p:pic>
        <p:nvPicPr>
          <p:cNvPr id="6" name="Picture 5" descr="graph.jpg"/>
          <p:cNvPicPr>
            <a:picLocks noChangeAspect="1"/>
          </p:cNvPicPr>
          <p:nvPr/>
        </p:nvPicPr>
        <p:blipFill>
          <a:blip r:embed="rId2"/>
          <a:srcRect t="3238" b="8762"/>
          <a:stretch>
            <a:fillRect/>
          </a:stretch>
        </p:blipFill>
        <p:spPr>
          <a:xfrm>
            <a:off x="1468958" y="770625"/>
            <a:ext cx="8929077" cy="5556414"/>
          </a:xfrm>
          <a:prstGeom prst="rect">
            <a:avLst/>
          </a:prstGeom>
        </p:spPr>
      </p:pic>
    </p:spTree>
    <p:extLst>
      <p:ext uri="{BB962C8B-B14F-4D97-AF65-F5344CB8AC3E}">
        <p14:creationId xmlns:p14="http://schemas.microsoft.com/office/powerpoint/2010/main" xmlns="" val="9241153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777" y="0"/>
            <a:ext cx="10396882" cy="1151965"/>
          </a:xfrm>
        </p:spPr>
        <p:txBody>
          <a:bodyPr/>
          <a:lstStyle/>
          <a:p>
            <a:r>
              <a:rPr lang="en-US" dirty="0" smtClean="0"/>
              <a:t>forms</a:t>
            </a:r>
            <a:endParaRPr lang="en-US" dirty="0"/>
          </a:p>
        </p:txBody>
      </p:sp>
      <p:sp>
        <p:nvSpPr>
          <p:cNvPr id="4" name="TextBox 3"/>
          <p:cNvSpPr txBox="1"/>
          <p:nvPr/>
        </p:nvSpPr>
        <p:spPr>
          <a:xfrm>
            <a:off x="640080" y="1123406"/>
            <a:ext cx="2638697" cy="369332"/>
          </a:xfrm>
          <a:prstGeom prst="rect">
            <a:avLst/>
          </a:prstGeom>
          <a:noFill/>
        </p:spPr>
        <p:txBody>
          <a:bodyPr wrap="square" rtlCol="0">
            <a:spAutoFit/>
          </a:bodyPr>
          <a:lstStyle/>
          <a:p>
            <a:r>
              <a:rPr lang="en-IN" b="1" dirty="0" smtClean="0"/>
              <a:t>User Registration page1</a:t>
            </a:r>
            <a:endParaRPr lang="en-US" dirty="0"/>
          </a:p>
        </p:txBody>
      </p:sp>
      <p:pic>
        <p:nvPicPr>
          <p:cNvPr id="5" name="Picture 4" descr="G:\New folder\user regi orignl.PNG"/>
          <p:cNvPicPr/>
          <p:nvPr/>
        </p:nvPicPr>
        <p:blipFill>
          <a:blip r:embed="rId2"/>
          <a:srcRect/>
          <a:stretch>
            <a:fillRect/>
          </a:stretch>
        </p:blipFill>
        <p:spPr bwMode="auto">
          <a:xfrm>
            <a:off x="3178084" y="348484"/>
            <a:ext cx="8356419" cy="5568990"/>
          </a:xfrm>
          <a:prstGeom prst="rect">
            <a:avLst/>
          </a:prstGeom>
          <a:noFill/>
          <a:ln w="9525">
            <a:noFill/>
            <a:miter lim="800000"/>
            <a:headEnd/>
            <a:tailEnd/>
          </a:ln>
        </p:spPr>
      </p:pic>
    </p:spTree>
    <p:extLst>
      <p:ext uri="{BB962C8B-B14F-4D97-AF65-F5344CB8AC3E}">
        <p14:creationId xmlns:p14="http://schemas.microsoft.com/office/powerpoint/2010/main" xmlns="" val="1007950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858"/>
            <a:ext cx="10396882" cy="1151965"/>
          </a:xfrm>
        </p:spPr>
        <p:txBody>
          <a:bodyPr/>
          <a:lstStyle/>
          <a:p>
            <a:r>
              <a:rPr lang="en-US" dirty="0" smtClean="0"/>
              <a:t>abstract</a:t>
            </a:r>
            <a:endParaRPr lang="en-US" dirty="0"/>
          </a:p>
        </p:txBody>
      </p:sp>
      <p:sp>
        <p:nvSpPr>
          <p:cNvPr id="3" name="Content Placeholder 2"/>
          <p:cNvSpPr>
            <a:spLocks noGrp="1"/>
          </p:cNvSpPr>
          <p:nvPr>
            <p:ph sz="quarter" idx="13"/>
          </p:nvPr>
        </p:nvSpPr>
        <p:spPr>
          <a:xfrm>
            <a:off x="685800" y="1116107"/>
            <a:ext cx="10394707" cy="4867836"/>
          </a:xfrm>
        </p:spPr>
        <p:txBody>
          <a:bodyPr>
            <a:normAutofit/>
          </a:bodyPr>
          <a:lstStyle/>
          <a:p>
            <a:r>
              <a:rPr lang="en-IN" b="1" cap="none" dirty="0" smtClean="0">
                <a:latin typeface="Century Gothic" pitchFamily="34" charset="0"/>
              </a:rPr>
              <a:t>The objective of the project is to develop a system online matrimonial application is in the process of interconnecting all the branches and to develop a custom-made software which covers functions like matrimonial management and processing of a matrimonial agency. The system not only takes care of registration but also contemplate on workflow, customer service, customer history, employee history (both work history and payment history) and near paperless operation</a:t>
            </a:r>
            <a:endParaRPr lang="en-US" b="1" cap="none" dirty="0">
              <a:latin typeface="Century Gothic" pitchFamily="34" charset="0"/>
            </a:endParaRPr>
          </a:p>
        </p:txBody>
      </p:sp>
    </p:spTree>
    <p:extLst>
      <p:ext uri="{BB962C8B-B14F-4D97-AF65-F5344CB8AC3E}">
        <p14:creationId xmlns:p14="http://schemas.microsoft.com/office/powerpoint/2010/main" xmlns="" val="3050061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898646" y="167362"/>
            <a:ext cx="10394707" cy="370522"/>
          </a:xfrm>
        </p:spPr>
        <p:txBody>
          <a:bodyPr>
            <a:noAutofit/>
          </a:bodyPr>
          <a:lstStyle/>
          <a:p>
            <a:r>
              <a:rPr lang="en-IN" sz="2800" b="1" dirty="0" smtClean="0"/>
              <a:t>User Registration page2</a:t>
            </a:r>
            <a:endParaRPr lang="en-US" sz="2800" dirty="0"/>
          </a:p>
        </p:txBody>
      </p:sp>
      <p:pic>
        <p:nvPicPr>
          <p:cNvPr id="5" name="Picture 4" descr="G:\New folder\userpage2.PNG"/>
          <p:cNvPicPr/>
          <p:nvPr/>
        </p:nvPicPr>
        <p:blipFill>
          <a:blip r:embed="rId2"/>
          <a:srcRect/>
          <a:stretch>
            <a:fillRect/>
          </a:stretch>
        </p:blipFill>
        <p:spPr bwMode="auto">
          <a:xfrm>
            <a:off x="1293223" y="600891"/>
            <a:ext cx="9353006" cy="5421085"/>
          </a:xfrm>
          <a:prstGeom prst="rect">
            <a:avLst/>
          </a:prstGeom>
          <a:noFill/>
          <a:ln w="9525">
            <a:noFill/>
            <a:miter lim="800000"/>
            <a:headEnd/>
            <a:tailEnd/>
          </a:ln>
        </p:spPr>
      </p:pic>
    </p:spTree>
    <p:extLst>
      <p:ext uri="{BB962C8B-B14F-4D97-AF65-F5344CB8AC3E}">
        <p14:creationId xmlns:p14="http://schemas.microsoft.com/office/powerpoint/2010/main" xmlns="" val="34500743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New folder\registr3.PNG"/>
          <p:cNvPicPr/>
          <p:nvPr/>
        </p:nvPicPr>
        <p:blipFill>
          <a:blip r:embed="rId2"/>
          <a:srcRect/>
          <a:stretch>
            <a:fillRect/>
          </a:stretch>
        </p:blipFill>
        <p:spPr bwMode="auto">
          <a:xfrm>
            <a:off x="1005840" y="587830"/>
            <a:ext cx="9784080" cy="5812970"/>
          </a:xfrm>
          <a:prstGeom prst="rect">
            <a:avLst/>
          </a:prstGeom>
          <a:noFill/>
          <a:ln w="9525">
            <a:noFill/>
            <a:miter lim="800000"/>
            <a:headEnd/>
            <a:tailEnd/>
          </a:ln>
        </p:spPr>
      </p:pic>
      <p:sp>
        <p:nvSpPr>
          <p:cNvPr id="6" name="TextBox 5"/>
          <p:cNvSpPr txBox="1"/>
          <p:nvPr/>
        </p:nvSpPr>
        <p:spPr>
          <a:xfrm>
            <a:off x="914400" y="0"/>
            <a:ext cx="3291840" cy="369332"/>
          </a:xfrm>
          <a:prstGeom prst="rect">
            <a:avLst/>
          </a:prstGeom>
          <a:noFill/>
        </p:spPr>
        <p:txBody>
          <a:bodyPr wrap="square" rtlCol="0">
            <a:spAutoFit/>
          </a:bodyPr>
          <a:lstStyle/>
          <a:p>
            <a:r>
              <a:rPr lang="en-IN" b="1" dirty="0" smtClean="0"/>
              <a:t>Final  Registration</a:t>
            </a:r>
            <a:endParaRPr lang="en-US" dirty="0"/>
          </a:p>
        </p:txBody>
      </p:sp>
    </p:spTree>
    <p:extLst>
      <p:ext uri="{BB962C8B-B14F-4D97-AF65-F5344CB8AC3E}">
        <p14:creationId xmlns:p14="http://schemas.microsoft.com/office/powerpoint/2010/main" xmlns="" val="42943947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376518" y="100125"/>
            <a:ext cx="10394707" cy="787381"/>
          </a:xfrm>
        </p:spPr>
        <p:txBody>
          <a:bodyPr>
            <a:normAutofit/>
          </a:bodyPr>
          <a:lstStyle/>
          <a:p>
            <a:r>
              <a:rPr lang="en-IN" sz="2800" b="1" dirty="0" smtClean="0"/>
              <a:t>User  Home </a:t>
            </a:r>
            <a:endParaRPr lang="en-US" sz="2800" dirty="0"/>
          </a:p>
        </p:txBody>
      </p:sp>
      <p:pic>
        <p:nvPicPr>
          <p:cNvPr id="5" name="Picture 4" descr="G:\New folder\user home.PNG"/>
          <p:cNvPicPr/>
          <p:nvPr/>
        </p:nvPicPr>
        <p:blipFill>
          <a:blip r:embed="rId2"/>
          <a:srcRect/>
          <a:stretch>
            <a:fillRect/>
          </a:stretch>
        </p:blipFill>
        <p:spPr bwMode="auto">
          <a:xfrm>
            <a:off x="1776549" y="940527"/>
            <a:ext cx="8085908" cy="5316582"/>
          </a:xfrm>
          <a:prstGeom prst="rect">
            <a:avLst/>
          </a:prstGeom>
          <a:noFill/>
          <a:ln w="9525">
            <a:noFill/>
            <a:miter lim="800000"/>
            <a:headEnd/>
            <a:tailEnd/>
          </a:ln>
        </p:spPr>
      </p:pic>
    </p:spTree>
    <p:extLst>
      <p:ext uri="{BB962C8B-B14F-4D97-AF65-F5344CB8AC3E}">
        <p14:creationId xmlns:p14="http://schemas.microsoft.com/office/powerpoint/2010/main" xmlns="" val="2144430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New folder\region prefer.PNG"/>
          <p:cNvPicPr/>
          <p:nvPr/>
        </p:nvPicPr>
        <p:blipFill>
          <a:blip r:embed="rId2"/>
          <a:srcRect/>
          <a:stretch>
            <a:fillRect/>
          </a:stretch>
        </p:blipFill>
        <p:spPr bwMode="auto">
          <a:xfrm>
            <a:off x="1436914" y="1084216"/>
            <a:ext cx="8908869" cy="5068389"/>
          </a:xfrm>
          <a:prstGeom prst="rect">
            <a:avLst/>
          </a:prstGeom>
          <a:noFill/>
          <a:ln w="9525">
            <a:noFill/>
            <a:miter lim="800000"/>
            <a:headEnd/>
            <a:tailEnd/>
          </a:ln>
        </p:spPr>
      </p:pic>
      <p:sp>
        <p:nvSpPr>
          <p:cNvPr id="4" name="TextBox 3"/>
          <p:cNvSpPr txBox="1"/>
          <p:nvPr/>
        </p:nvSpPr>
        <p:spPr>
          <a:xfrm>
            <a:off x="1045028" y="391886"/>
            <a:ext cx="4924697" cy="646331"/>
          </a:xfrm>
          <a:prstGeom prst="rect">
            <a:avLst/>
          </a:prstGeom>
          <a:noFill/>
        </p:spPr>
        <p:txBody>
          <a:bodyPr wrap="square" rtlCol="0">
            <a:spAutoFit/>
          </a:bodyPr>
          <a:lstStyle/>
          <a:p>
            <a:r>
              <a:rPr lang="en-IN" b="1" dirty="0" smtClean="0">
                <a:latin typeface="Gill Sans Ultra Bold" pitchFamily="34" charset="0"/>
              </a:rPr>
              <a:t>Religion Preference</a:t>
            </a:r>
            <a:endParaRPr lang="en-US" b="1" dirty="0" smtClean="0">
              <a:latin typeface="Gill Sans Ultra Bold" pitchFamily="34" charset="0"/>
            </a:endParaRPr>
          </a:p>
          <a:p>
            <a:endParaRPr lang="en-US" b="1" dirty="0">
              <a:latin typeface="Gill Sans Ultra Bold" pitchFamily="34" charset="0"/>
            </a:endParaRPr>
          </a:p>
        </p:txBody>
      </p:sp>
    </p:spTree>
    <p:extLst>
      <p:ext uri="{BB962C8B-B14F-4D97-AF65-F5344CB8AC3E}">
        <p14:creationId xmlns:p14="http://schemas.microsoft.com/office/powerpoint/2010/main" xmlns="" val="4038374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New folder\view of gallary.PNG"/>
          <p:cNvPicPr/>
          <p:nvPr/>
        </p:nvPicPr>
        <p:blipFill>
          <a:blip r:embed="rId2"/>
          <a:srcRect/>
          <a:stretch>
            <a:fillRect/>
          </a:stretch>
        </p:blipFill>
        <p:spPr bwMode="auto">
          <a:xfrm>
            <a:off x="3230245" y="2003651"/>
            <a:ext cx="5731510" cy="2850698"/>
          </a:xfrm>
          <a:prstGeom prst="rect">
            <a:avLst/>
          </a:prstGeom>
          <a:noFill/>
          <a:ln w="9525">
            <a:noFill/>
            <a:miter lim="800000"/>
            <a:headEnd/>
            <a:tailEnd/>
          </a:ln>
        </p:spPr>
      </p:pic>
      <p:sp>
        <p:nvSpPr>
          <p:cNvPr id="4" name="TextBox 3"/>
          <p:cNvSpPr txBox="1"/>
          <p:nvPr/>
        </p:nvSpPr>
        <p:spPr>
          <a:xfrm>
            <a:off x="561703" y="535577"/>
            <a:ext cx="3304903" cy="646331"/>
          </a:xfrm>
          <a:prstGeom prst="rect">
            <a:avLst/>
          </a:prstGeom>
          <a:noFill/>
        </p:spPr>
        <p:txBody>
          <a:bodyPr wrap="square" rtlCol="0">
            <a:spAutoFit/>
          </a:bodyPr>
          <a:lstStyle/>
          <a:p>
            <a:r>
              <a:rPr lang="en-IN" b="1" dirty="0" smtClean="0"/>
              <a:t>View of gallery</a:t>
            </a:r>
            <a:endParaRPr lang="en-US" dirty="0" smtClean="0"/>
          </a:p>
          <a:p>
            <a:endParaRPr lang="en-US" dirty="0"/>
          </a:p>
        </p:txBody>
      </p:sp>
    </p:spTree>
    <p:extLst>
      <p:ext uri="{BB962C8B-B14F-4D97-AF65-F5344CB8AC3E}">
        <p14:creationId xmlns:p14="http://schemas.microsoft.com/office/powerpoint/2010/main" xmlns="" val="8960251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athoos\Desktop\1.PNG"/>
          <p:cNvPicPr>
            <a:picLocks noChangeAspect="1" noChangeArrowheads="1"/>
          </p:cNvPicPr>
          <p:nvPr/>
        </p:nvPicPr>
        <p:blipFill>
          <a:blip r:embed="rId2"/>
          <a:srcRect/>
          <a:stretch>
            <a:fillRect/>
          </a:stretch>
        </p:blipFill>
        <p:spPr bwMode="auto">
          <a:xfrm>
            <a:off x="-309563" y="504825"/>
            <a:ext cx="12811126" cy="5848350"/>
          </a:xfrm>
          <a:prstGeom prst="rect">
            <a:avLst/>
          </a:prstGeom>
          <a:noFill/>
        </p:spPr>
      </p:pic>
    </p:spTree>
    <p:extLst>
      <p:ext uri="{BB962C8B-B14F-4D97-AF65-F5344CB8AC3E}">
        <p14:creationId xmlns:p14="http://schemas.microsoft.com/office/powerpoint/2010/main" xmlns="" val="18025497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pathoos\Desktop\11.PNG"/>
          <p:cNvPicPr>
            <a:picLocks noGrp="1" noChangeAspect="1" noChangeArrowheads="1"/>
          </p:cNvPicPr>
          <p:nvPr>
            <p:ph sz="quarter" idx="13"/>
          </p:nvPr>
        </p:nvPicPr>
        <p:blipFill>
          <a:blip r:embed="rId2"/>
          <a:srcRect/>
          <a:stretch>
            <a:fillRect/>
          </a:stretch>
        </p:blipFill>
        <p:spPr bwMode="auto">
          <a:xfrm>
            <a:off x="195943" y="548640"/>
            <a:ext cx="10110651" cy="4826635"/>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45459" y="1"/>
            <a:ext cx="10394707" cy="833718"/>
          </a:xfrm>
        </p:spPr>
        <p:txBody>
          <a:bodyPr>
            <a:normAutofit/>
          </a:bodyPr>
          <a:lstStyle/>
          <a:p>
            <a:pPr marL="0" indent="0" algn="ctr">
              <a:buNone/>
            </a:pPr>
            <a:endParaRPr lang="en-US" sz="2500" b="1" dirty="0">
              <a:latin typeface="Arial" panose="020B0604020202020204" pitchFamily="34" charset="0"/>
              <a:cs typeface="Arial" panose="020B0604020202020204" pitchFamily="34" charset="0"/>
            </a:endParaRPr>
          </a:p>
        </p:txBody>
      </p:sp>
      <p:pic>
        <p:nvPicPr>
          <p:cNvPr id="3074" name="Picture 2" descr="C:\Users\pathoos\Desktop\22.PNG"/>
          <p:cNvPicPr>
            <a:picLocks noChangeAspect="1" noChangeArrowheads="1"/>
          </p:cNvPicPr>
          <p:nvPr/>
        </p:nvPicPr>
        <p:blipFill>
          <a:blip r:embed="rId2"/>
          <a:srcRect/>
          <a:stretch>
            <a:fillRect/>
          </a:stretch>
        </p:blipFill>
        <p:spPr bwMode="auto">
          <a:xfrm>
            <a:off x="783770" y="290514"/>
            <a:ext cx="10502539" cy="5640024"/>
          </a:xfrm>
          <a:prstGeom prst="rect">
            <a:avLst/>
          </a:prstGeom>
          <a:noFill/>
        </p:spPr>
      </p:pic>
    </p:spTree>
    <p:extLst>
      <p:ext uri="{BB962C8B-B14F-4D97-AF65-F5344CB8AC3E}">
        <p14:creationId xmlns:p14="http://schemas.microsoft.com/office/powerpoint/2010/main" xmlns="" val="3930819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sz="quarter" idx="13"/>
          </p:nvPr>
        </p:nvPicPr>
        <p:blipFill>
          <a:blip r:embed="rId2"/>
          <a:srcRect/>
          <a:stretch>
            <a:fillRect/>
          </a:stretch>
        </p:blipFill>
        <p:spPr bwMode="auto">
          <a:xfrm>
            <a:off x="326570" y="535578"/>
            <a:ext cx="10855235" cy="48396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4098" name="Picture 2" descr="C:\Users\pathoos\Desktop\33.PNG"/>
          <p:cNvPicPr>
            <a:picLocks noChangeAspect="1" noChangeArrowheads="1"/>
          </p:cNvPicPr>
          <p:nvPr/>
        </p:nvPicPr>
        <p:blipFill>
          <a:blip r:embed="rId2"/>
          <a:srcRect/>
          <a:stretch>
            <a:fillRect/>
          </a:stretch>
        </p:blipFill>
        <p:spPr bwMode="auto">
          <a:xfrm>
            <a:off x="-290513" y="271463"/>
            <a:ext cx="12773026" cy="631507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94129"/>
            <a:ext cx="10396882" cy="1151965"/>
          </a:xfrm>
        </p:spPr>
        <p:txBody>
          <a:bodyPr/>
          <a:lstStyle/>
          <a:p>
            <a:r>
              <a:rPr lang="en-US" dirty="0" smtClean="0"/>
              <a:t>Module description</a:t>
            </a:r>
            <a:endParaRPr lang="en-US" dirty="0"/>
          </a:p>
        </p:txBody>
      </p:sp>
      <p:sp>
        <p:nvSpPr>
          <p:cNvPr id="3" name="Content Placeholder 2"/>
          <p:cNvSpPr>
            <a:spLocks noGrp="1"/>
          </p:cNvSpPr>
          <p:nvPr>
            <p:ph sz="quarter" idx="13"/>
          </p:nvPr>
        </p:nvSpPr>
        <p:spPr>
          <a:xfrm>
            <a:off x="685800" y="1246094"/>
            <a:ext cx="10394707" cy="5351928"/>
          </a:xfrm>
        </p:spPr>
        <p:txBody>
          <a:bodyPr>
            <a:normAutofit/>
          </a:bodyPr>
          <a:lstStyle/>
          <a:p>
            <a:pPr marL="0" lvl="0" indent="0">
              <a:buNone/>
            </a:pPr>
            <a:r>
              <a:rPr lang="en-US" sz="2400" b="1" cap="none" dirty="0" smtClean="0">
                <a:latin typeface="Arial" panose="020B0604020202020204" pitchFamily="34" charset="0"/>
                <a:cs typeface="Arial" panose="020B0604020202020204" pitchFamily="34" charset="0"/>
              </a:rPr>
              <a:t>1. ADMIN:    </a:t>
            </a:r>
            <a:r>
              <a:rPr lang="en-US" cap="none" dirty="0" smtClean="0">
                <a:latin typeface="Arial" panose="020B0604020202020204" pitchFamily="34" charset="0"/>
                <a:cs typeface="Arial" panose="020B0604020202020204" pitchFamily="34" charset="0"/>
              </a:rPr>
              <a:t>Admin manages site and has the full power to add or remove the user.</a:t>
            </a:r>
          </a:p>
          <a:p>
            <a:pPr lvl="0"/>
            <a:r>
              <a:rPr lang="en-US" cap="none" dirty="0" smtClean="0">
                <a:latin typeface="Arial" panose="020B0604020202020204" pitchFamily="34" charset="0"/>
                <a:cs typeface="Arial" panose="020B0604020202020204" pitchFamily="34" charset="0"/>
              </a:rPr>
              <a:t>Manage posted content</a:t>
            </a:r>
          </a:p>
          <a:p>
            <a:pPr lvl="0"/>
            <a:r>
              <a:rPr lang="en-US" cap="none" dirty="0" smtClean="0">
                <a:latin typeface="Arial" panose="020B0604020202020204" pitchFamily="34" charset="0"/>
                <a:cs typeface="Arial" panose="020B0604020202020204" pitchFamily="34" charset="0"/>
              </a:rPr>
              <a:t>View comments</a:t>
            </a:r>
          </a:p>
          <a:p>
            <a:pPr lvl="0"/>
            <a:r>
              <a:rPr lang="en-US" cap="none" dirty="0" smtClean="0">
                <a:latin typeface="Arial" panose="020B0604020202020204" pitchFamily="34" charset="0"/>
                <a:cs typeface="Arial" panose="020B0604020202020204" pitchFamily="34" charset="0"/>
              </a:rPr>
              <a:t>View ratings</a:t>
            </a:r>
          </a:p>
          <a:p>
            <a:pPr lvl="0"/>
            <a:r>
              <a:rPr lang="en-US" cap="none" dirty="0" smtClean="0">
                <a:latin typeface="Arial" panose="020B0604020202020204" pitchFamily="34" charset="0"/>
                <a:cs typeface="Arial" panose="020B0604020202020204" pitchFamily="34" charset="0"/>
              </a:rPr>
              <a:t>Manage Category</a:t>
            </a:r>
          </a:p>
          <a:p>
            <a:pPr lvl="0"/>
            <a:r>
              <a:rPr lang="en-US" cap="none" dirty="0" smtClean="0">
                <a:latin typeface="Arial" panose="020B0604020202020204" pitchFamily="34" charset="0"/>
                <a:cs typeface="Arial" panose="020B0604020202020204" pitchFamily="34" charset="0"/>
              </a:rPr>
              <a:t>Sent notifications</a:t>
            </a:r>
          </a:p>
          <a:p>
            <a:pPr lvl="0"/>
            <a:endParaRPr lang="en-US" cap="none" dirty="0" smtClean="0">
              <a:latin typeface="Arial" panose="020B0604020202020204" pitchFamily="34" charset="0"/>
              <a:cs typeface="Arial" panose="020B0604020202020204" pitchFamily="34" charset="0"/>
            </a:endParaRPr>
          </a:p>
          <a:p>
            <a:pPr marL="0" lvl="0" indent="0">
              <a:buNone/>
            </a:pPr>
            <a:endParaRPr lang="en-US" cap="none" dirty="0" smtClean="0">
              <a:latin typeface="Arial" panose="020B0604020202020204" pitchFamily="34" charset="0"/>
              <a:cs typeface="Arial" panose="020B0604020202020204" pitchFamily="34" charset="0"/>
            </a:endParaRPr>
          </a:p>
          <a:p>
            <a:pPr marL="0" indent="0">
              <a:buNone/>
            </a:pPr>
            <a:r>
              <a:rPr lang="en-US" sz="2400" b="1" cap="none" dirty="0" smtClean="0">
                <a:latin typeface="Arial" panose="020B0604020202020204" pitchFamily="34" charset="0"/>
                <a:cs typeface="Arial" panose="020B0604020202020204" pitchFamily="34" charset="0"/>
              </a:rPr>
              <a:t> </a:t>
            </a:r>
            <a:endParaRPr lang="en-US" dirty="0"/>
          </a:p>
          <a:p>
            <a:endParaRPr lang="en-US" dirty="0"/>
          </a:p>
        </p:txBody>
      </p:sp>
    </p:spTree>
    <p:extLst>
      <p:ext uri="{BB962C8B-B14F-4D97-AF65-F5344CB8AC3E}">
        <p14:creationId xmlns:p14="http://schemas.microsoft.com/office/powerpoint/2010/main" xmlns="" val="1173422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5122" name="Picture 2" descr="C:\Users\pathoos\Desktop\44.PNG"/>
          <p:cNvPicPr>
            <a:picLocks noChangeAspect="1" noChangeArrowheads="1"/>
          </p:cNvPicPr>
          <p:nvPr/>
        </p:nvPicPr>
        <p:blipFill>
          <a:blip r:embed="rId2"/>
          <a:srcRect/>
          <a:stretch>
            <a:fillRect/>
          </a:stretch>
        </p:blipFill>
        <p:spPr bwMode="auto">
          <a:xfrm>
            <a:off x="522514" y="527141"/>
            <a:ext cx="10685417" cy="4880882"/>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6146" name="Picture 2" descr="C:\Users\pathoos\Desktop\55.PNG"/>
          <p:cNvPicPr>
            <a:picLocks noChangeAspect="1" noChangeArrowheads="1"/>
          </p:cNvPicPr>
          <p:nvPr/>
        </p:nvPicPr>
        <p:blipFill>
          <a:blip r:embed="rId2"/>
          <a:srcRect/>
          <a:stretch>
            <a:fillRect/>
          </a:stretch>
        </p:blipFill>
        <p:spPr bwMode="auto">
          <a:xfrm>
            <a:off x="627016" y="185873"/>
            <a:ext cx="10783661" cy="5391967"/>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athoos\Desktop\2.PNG"/>
          <p:cNvPicPr>
            <a:picLocks noChangeAspect="1" noChangeArrowheads="1"/>
          </p:cNvPicPr>
          <p:nvPr/>
        </p:nvPicPr>
        <p:blipFill>
          <a:blip r:embed="rId2"/>
          <a:srcRect/>
          <a:stretch>
            <a:fillRect/>
          </a:stretch>
        </p:blipFill>
        <p:spPr bwMode="auto">
          <a:xfrm>
            <a:off x="679267" y="783771"/>
            <a:ext cx="10972801" cy="4127863"/>
          </a:xfrm>
          <a:prstGeom prst="rect">
            <a:avLst/>
          </a:prstGeom>
          <a:noFill/>
        </p:spPr>
      </p:pic>
      <p:sp>
        <p:nvSpPr>
          <p:cNvPr id="3" name="TextBox 2"/>
          <p:cNvSpPr txBox="1"/>
          <p:nvPr/>
        </p:nvSpPr>
        <p:spPr>
          <a:xfrm>
            <a:off x="666206" y="300446"/>
            <a:ext cx="2037805" cy="369332"/>
          </a:xfrm>
          <a:prstGeom prst="rect">
            <a:avLst/>
          </a:prstGeom>
          <a:noFill/>
        </p:spPr>
        <p:txBody>
          <a:bodyPr wrap="square" rtlCol="0">
            <a:spAutoFit/>
          </a:bodyPr>
          <a:lstStyle/>
          <a:p>
            <a:r>
              <a:rPr lang="en-US" dirty="0" smtClean="0"/>
              <a:t>Admin Home base</a:t>
            </a:r>
            <a:endParaRPr lang="en-US" dirty="0"/>
          </a:p>
        </p:txBody>
      </p:sp>
    </p:spTree>
    <p:extLst>
      <p:ext uri="{BB962C8B-B14F-4D97-AF65-F5344CB8AC3E}">
        <p14:creationId xmlns:p14="http://schemas.microsoft.com/office/powerpoint/2010/main" xmlns="" val="11564487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New folder\martial status enrty.PNG"/>
          <p:cNvPicPr/>
          <p:nvPr/>
        </p:nvPicPr>
        <p:blipFill>
          <a:blip r:embed="rId2"/>
          <a:srcRect/>
          <a:stretch>
            <a:fillRect/>
          </a:stretch>
        </p:blipFill>
        <p:spPr bwMode="auto">
          <a:xfrm>
            <a:off x="3230245" y="1691315"/>
            <a:ext cx="5731510" cy="3475369"/>
          </a:xfrm>
          <a:prstGeom prst="rect">
            <a:avLst/>
          </a:prstGeom>
          <a:noFill/>
          <a:ln w="9525">
            <a:noFill/>
            <a:miter lim="800000"/>
            <a:headEnd/>
            <a:tailEnd/>
          </a:ln>
        </p:spPr>
      </p:pic>
      <p:sp>
        <p:nvSpPr>
          <p:cNvPr id="4" name="TextBox 3"/>
          <p:cNvSpPr txBox="1"/>
          <p:nvPr/>
        </p:nvSpPr>
        <p:spPr>
          <a:xfrm>
            <a:off x="326571" y="326571"/>
            <a:ext cx="4127863" cy="646331"/>
          </a:xfrm>
          <a:prstGeom prst="rect">
            <a:avLst/>
          </a:prstGeom>
          <a:noFill/>
        </p:spPr>
        <p:txBody>
          <a:bodyPr wrap="square" rtlCol="0">
            <a:spAutoFit/>
          </a:bodyPr>
          <a:lstStyle/>
          <a:p>
            <a:r>
              <a:rPr lang="en-IN" b="1" dirty="0" smtClean="0"/>
              <a:t> </a:t>
            </a:r>
            <a:endParaRPr lang="en-US" dirty="0" smtClean="0"/>
          </a:p>
          <a:p>
            <a:endParaRPr lang="en-US" dirty="0"/>
          </a:p>
        </p:txBody>
      </p:sp>
    </p:spTree>
    <p:extLst>
      <p:ext uri="{BB962C8B-B14F-4D97-AF65-F5344CB8AC3E}">
        <p14:creationId xmlns:p14="http://schemas.microsoft.com/office/powerpoint/2010/main" xmlns="" val="35304639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9976" y="2625633"/>
            <a:ext cx="5969726" cy="584775"/>
          </a:xfrm>
          <a:prstGeom prst="rect">
            <a:avLst/>
          </a:prstGeom>
          <a:noFill/>
        </p:spPr>
        <p:txBody>
          <a:bodyPr wrap="square" rtlCol="0">
            <a:spAutoFit/>
          </a:bodyPr>
          <a:lstStyle/>
          <a:p>
            <a:r>
              <a:rPr lang="en-US" sz="3200" dirty="0" smtClean="0"/>
              <a:t>THANK YOU</a:t>
            </a:r>
            <a:endParaRPr 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
            <a:ext cx="10394707" cy="5535950"/>
          </a:xfrm>
        </p:spPr>
        <p:txBody>
          <a:bodyPr>
            <a:normAutofit/>
          </a:bodyPr>
          <a:lstStyle/>
          <a:p>
            <a:pPr marL="0" lvl="0" indent="0">
              <a:buNone/>
            </a:pPr>
            <a:r>
              <a:rPr lang="en-US" sz="2600" b="1" cap="none" dirty="0" smtClean="0">
                <a:latin typeface="Arial" panose="020B0604020202020204" pitchFamily="34" charset="0"/>
                <a:cs typeface="Arial" panose="020B0604020202020204" pitchFamily="34" charset="0"/>
              </a:rPr>
              <a:t>2. USER:</a:t>
            </a:r>
            <a:endParaRPr lang="en-US" sz="2600" b="1" cap="none" dirty="0">
              <a:latin typeface="Arial" panose="020B0604020202020204" pitchFamily="34" charset="0"/>
              <a:cs typeface="Arial" panose="020B0604020202020204" pitchFamily="34" charset="0"/>
            </a:endParaRPr>
          </a:p>
          <a:p>
            <a:r>
              <a:rPr lang="en-US" cap="none" dirty="0" smtClean="0">
                <a:latin typeface="Arial" panose="020B0604020202020204" pitchFamily="34" charset="0"/>
                <a:cs typeface="Arial" panose="020B0604020202020204" pitchFamily="34" charset="0"/>
              </a:rPr>
              <a:t>Provide email configuration after the completion of the project</a:t>
            </a:r>
          </a:p>
          <a:p>
            <a:pPr lvl="0"/>
            <a:r>
              <a:rPr lang="en-US" cap="none" dirty="0" smtClean="0">
                <a:latin typeface="Arial" panose="020B0604020202020204" pitchFamily="34" charset="0"/>
                <a:cs typeface="Arial" panose="020B0604020202020204" pitchFamily="34" charset="0"/>
              </a:rPr>
              <a:t>Post  profile scenario</a:t>
            </a:r>
          </a:p>
          <a:p>
            <a:pPr lvl="0"/>
            <a:r>
              <a:rPr lang="en-US" cap="none" dirty="0" smtClean="0">
                <a:latin typeface="Arial" panose="020B0604020202020204" pitchFamily="34" charset="0"/>
                <a:cs typeface="Arial" panose="020B0604020202020204" pitchFamily="34" charset="0"/>
              </a:rPr>
              <a:t>Provide payment</a:t>
            </a:r>
          </a:p>
          <a:p>
            <a:pPr lvl="0"/>
            <a:r>
              <a:rPr lang="en-US" cap="none" dirty="0" smtClean="0">
                <a:latin typeface="Arial" panose="020B0604020202020204" pitchFamily="34" charset="0"/>
                <a:cs typeface="Arial" panose="020B0604020202020204" pitchFamily="34" charset="0"/>
              </a:rPr>
              <a:t>Provide feedback</a:t>
            </a:r>
          </a:p>
          <a:p>
            <a:pPr lvl="0"/>
            <a:r>
              <a:rPr lang="en-US" cap="none" dirty="0" smtClean="0">
                <a:latin typeface="Arial" panose="020B0604020202020204" pitchFamily="34" charset="0"/>
                <a:cs typeface="Arial" panose="020B0604020202020204" pitchFamily="34" charset="0"/>
              </a:rPr>
              <a:t>Provide chat</a:t>
            </a:r>
          </a:p>
          <a:p>
            <a:pPr lvl="0"/>
            <a:r>
              <a:rPr lang="en-US" cap="none" dirty="0" smtClean="0">
                <a:latin typeface="Arial" panose="020B0604020202020204" pitchFamily="34" charset="0"/>
                <a:cs typeface="Arial" panose="020B0604020202020204" pitchFamily="34" charset="0"/>
              </a:rPr>
              <a:t>View posted contents</a:t>
            </a:r>
          </a:p>
          <a:p>
            <a:pPr lvl="0"/>
            <a:r>
              <a:rPr lang="en-US" cap="none" dirty="0" smtClean="0">
                <a:latin typeface="Arial" panose="020B0604020202020204" pitchFamily="34" charset="0"/>
                <a:cs typeface="Arial" panose="020B0604020202020204" pitchFamily="34" charset="0"/>
              </a:rPr>
              <a:t>Rate posted content</a:t>
            </a:r>
          </a:p>
        </p:txBody>
      </p:sp>
    </p:spTree>
    <p:extLst>
      <p:ext uri="{BB962C8B-B14F-4D97-AF65-F5344CB8AC3E}">
        <p14:creationId xmlns:p14="http://schemas.microsoft.com/office/powerpoint/2010/main" xmlns="" val="489322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4" y="215153"/>
            <a:ext cx="11833413" cy="1151965"/>
          </a:xfrm>
        </p:spPr>
        <p:txBody>
          <a:bodyPr>
            <a:normAutofit fontScale="90000"/>
          </a:bodyPr>
          <a:lstStyle/>
          <a:p>
            <a:r>
              <a:rPr lang="en-US" b="1" dirty="0">
                <a:latin typeface="Arial" panose="020B0604020202020204" pitchFamily="34" charset="0"/>
                <a:cs typeface="Arial" panose="020B0604020202020204" pitchFamily="34" charset="0"/>
              </a:rPr>
              <a:t>Familiarization with build tools</a:t>
            </a:r>
            <a:br>
              <a:rPr lang="en-US" b="1" dirty="0">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sz="quarter" idx="13"/>
          </p:nvPr>
        </p:nvSpPr>
        <p:spPr>
          <a:xfrm>
            <a:off x="685798" y="1035424"/>
            <a:ext cx="10394707" cy="4531657"/>
          </a:xfrm>
        </p:spPr>
        <p:txBody>
          <a:bodyPr/>
          <a:lstStyle/>
          <a:p>
            <a:pPr marL="0" indent="0">
              <a:buNone/>
            </a:pPr>
            <a:endParaRPr lang="en-US" cap="none" dirty="0" smtClean="0">
              <a:latin typeface="Arial" panose="020B0604020202020204" pitchFamily="34" charset="0"/>
              <a:cs typeface="Arial" panose="020B0604020202020204" pitchFamily="34" charset="0"/>
            </a:endParaRPr>
          </a:p>
          <a:p>
            <a:pPr marL="0" indent="0">
              <a:buNone/>
            </a:pPr>
            <a:r>
              <a:rPr lang="en-US" cap="none" dirty="0" smtClean="0">
                <a:latin typeface="Arial" panose="020B0604020202020204" pitchFamily="34" charset="0"/>
                <a:cs typeface="Arial" panose="020B0604020202020204" pitchFamily="34" charset="0"/>
              </a:rPr>
              <a:t>The building tools are :</a:t>
            </a:r>
          </a:p>
          <a:p>
            <a:pPr marL="860425" indent="-174625"/>
            <a:r>
              <a:rPr lang="en-US" cap="none" dirty="0" smtClean="0">
                <a:latin typeface="Arial" panose="020B0604020202020204" pitchFamily="34" charset="0"/>
                <a:cs typeface="Arial" panose="020B0604020202020204" pitchFamily="34" charset="0"/>
              </a:rPr>
              <a:t>Net beans</a:t>
            </a:r>
          </a:p>
          <a:p>
            <a:pPr marL="860425" indent="-174625"/>
            <a:r>
              <a:rPr lang="en-US" cap="none" dirty="0" smtClean="0">
                <a:latin typeface="Arial" panose="020B0604020202020204" pitchFamily="34" charset="0"/>
                <a:cs typeface="Arial" panose="020B0604020202020204" pitchFamily="34" charset="0"/>
              </a:rPr>
              <a:t>GIT hub</a:t>
            </a:r>
          </a:p>
          <a:p>
            <a:pPr marL="685800" indent="0">
              <a:buNone/>
            </a:pPr>
            <a:endParaRPr lang="en-US" cap="none" dirty="0" smtClean="0">
              <a:latin typeface="Arial" panose="020B0604020202020204" pitchFamily="34" charset="0"/>
              <a:cs typeface="Arial" panose="020B0604020202020204" pitchFamily="34" charset="0"/>
            </a:endParaRPr>
          </a:p>
          <a:p>
            <a:pPr marL="685800" indent="0">
              <a:buNone/>
            </a:pPr>
            <a:r>
              <a:rPr lang="en-US" cap="none" dirty="0" smtClean="0">
                <a:latin typeface="Arial" panose="020B0604020202020204" pitchFamily="34" charset="0"/>
                <a:cs typeface="Arial" panose="020B0604020202020204" pitchFamily="34" charset="0"/>
              </a:rPr>
              <a:t>The JAVA community is provided a few option including  NetBeans and the long time font runner the eclipse IDE. The eclipse has lost some of its market share over the years to intel.</a:t>
            </a:r>
          </a:p>
          <a:p>
            <a:pPr marL="685800" indent="0">
              <a:buNone/>
            </a:pPr>
            <a:endParaRPr lang="en-US" cap="none" dirty="0" smtClean="0">
              <a:latin typeface="Arial" panose="020B06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xmlns="" val="3432181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47918"/>
            <a:ext cx="10394707" cy="5419164"/>
          </a:xfrm>
        </p:spPr>
        <p:txBody>
          <a:bodyPr>
            <a:normAutofit fontScale="92500"/>
          </a:bodyPr>
          <a:lstStyle/>
          <a:p>
            <a:pPr marL="0" indent="0">
              <a:buNone/>
            </a:pPr>
            <a:r>
              <a:rPr lang="en-US" sz="2200" b="1" cap="none" dirty="0" smtClean="0">
                <a:latin typeface="Arial" panose="020B0604020202020204" pitchFamily="34" charset="0"/>
                <a:cs typeface="Arial" panose="020B0604020202020204" pitchFamily="34" charset="0"/>
              </a:rPr>
              <a:t>1. NetBeans</a:t>
            </a:r>
            <a:r>
              <a:rPr lang="en-US" b="1" cap="none" dirty="0" smtClean="0">
                <a:latin typeface="Arial" panose="020B0604020202020204" pitchFamily="34" charset="0"/>
                <a:cs typeface="Arial" panose="020B0604020202020204" pitchFamily="34" charset="0"/>
              </a:rPr>
              <a:t/>
            </a:r>
            <a:br>
              <a:rPr lang="en-US" b="1" cap="none" dirty="0" smtClean="0">
                <a:latin typeface="Arial" panose="020B0604020202020204" pitchFamily="34" charset="0"/>
                <a:cs typeface="Arial" panose="020B0604020202020204" pitchFamily="34" charset="0"/>
              </a:rPr>
            </a:br>
            <a:endParaRPr lang="en-US" cap="none" dirty="0">
              <a:latin typeface="Arial" panose="020B0604020202020204" pitchFamily="34" charset="0"/>
              <a:cs typeface="Arial" panose="020B0604020202020204" pitchFamily="34" charset="0"/>
            </a:endParaRPr>
          </a:p>
          <a:p>
            <a:r>
              <a:rPr lang="en-US" cap="none" dirty="0" smtClean="0">
                <a:latin typeface="Arial" panose="020B0604020202020204" pitchFamily="34" charset="0"/>
                <a:cs typeface="Arial" panose="020B0604020202020204" pitchFamily="34" charset="0"/>
              </a:rPr>
              <a:t>NetBeans is just an IDE.</a:t>
            </a:r>
          </a:p>
          <a:p>
            <a:r>
              <a:rPr lang="en-US" cap="none" dirty="0" smtClean="0">
                <a:latin typeface="Arial" panose="020B0604020202020204" pitchFamily="34" charset="0"/>
                <a:cs typeface="Arial" panose="020B0604020202020204" pitchFamily="34" charset="0"/>
              </a:rPr>
              <a:t> They are entire platform net beans describe itself as an IDE that lets you quickly and easily develop java desktop, mobile and web application as well as HTML5 application with HTML.</a:t>
            </a:r>
          </a:p>
          <a:p>
            <a:r>
              <a:rPr lang="en-US" cap="none" dirty="0" smtClean="0">
                <a:latin typeface="Arial" panose="020B0604020202020204" pitchFamily="34" charset="0"/>
                <a:cs typeface="Arial" panose="020B0604020202020204" pitchFamily="34" charset="0"/>
              </a:rPr>
              <a:t>It’s a great tool for large scale projects and makes it easier to bring on new  developer because its structure is visible.</a:t>
            </a:r>
          </a:p>
          <a:p>
            <a:r>
              <a:rPr lang="en-US" cap="none" dirty="0" smtClean="0">
                <a:latin typeface="Arial" panose="020B0604020202020204" pitchFamily="34" charset="0"/>
                <a:cs typeface="Arial" panose="020B0604020202020204" pitchFamily="34" charset="0"/>
              </a:rPr>
              <a:t>Net beans is module driven-everything in net beans happen via modules, which power and extends all its functionalities. </a:t>
            </a:r>
          </a:p>
          <a:p>
            <a:r>
              <a:rPr lang="en-US" cap="none" dirty="0" smtClean="0">
                <a:latin typeface="Arial" panose="020B0604020202020204" pitchFamily="34" charset="0"/>
                <a:cs typeface="Arial" panose="020B0604020202020204" pitchFamily="34" charset="0"/>
              </a:rPr>
              <a:t>They are reusable.</a:t>
            </a:r>
          </a:p>
          <a:p>
            <a:r>
              <a:rPr lang="en-US" cap="none" dirty="0" smtClean="0">
                <a:latin typeface="Arial" panose="020B0604020202020204" pitchFamily="34" charset="0"/>
                <a:cs typeface="Arial" panose="020B0604020202020204" pitchFamily="34" charset="0"/>
              </a:rPr>
              <a:t>It is excellent for converting to JAVA8. </a:t>
            </a:r>
            <a:br>
              <a:rPr lang="en-US" cap="none" dirty="0" smtClean="0">
                <a:latin typeface="Arial" panose="020B0604020202020204" pitchFamily="34" charset="0"/>
                <a:cs typeface="Arial" panose="020B0604020202020204" pitchFamily="34" charset="0"/>
              </a:rPr>
            </a:br>
            <a:r>
              <a:rPr lang="en-US" cap="none" dirty="0" smtClean="0">
                <a:latin typeface="Arial" panose="020B0604020202020204" pitchFamily="34" charset="0"/>
                <a:cs typeface="Arial" panose="020B0604020202020204" pitchFamily="34" charset="0"/>
              </a:rPr>
              <a:t/>
            </a:r>
            <a:br>
              <a:rPr lang="en-US" cap="none" dirty="0" smtClean="0">
                <a:latin typeface="Arial" panose="020B0604020202020204" pitchFamily="34" charset="0"/>
                <a:cs typeface="Arial" panose="020B0604020202020204" pitchFamily="34" charset="0"/>
              </a:rPr>
            </a:b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8975236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61366"/>
            <a:ext cx="10394707" cy="5836022"/>
          </a:xfrm>
        </p:spPr>
        <p:txBody>
          <a:bodyPr>
            <a:noAutofit/>
          </a:bodyPr>
          <a:lstStyle/>
          <a:p>
            <a:pPr marL="0" indent="0">
              <a:buNone/>
            </a:pPr>
            <a:r>
              <a:rPr lang="en-US" b="1" cap="none" dirty="0" smtClean="0">
                <a:latin typeface="Arial" panose="020B0604020202020204" pitchFamily="34" charset="0"/>
                <a:cs typeface="Arial" panose="020B0604020202020204" pitchFamily="34" charset="0"/>
              </a:rPr>
              <a:t>2. Git hub</a:t>
            </a:r>
          </a:p>
          <a:p>
            <a:r>
              <a:rPr lang="en-US" cap="none" dirty="0" smtClean="0">
                <a:latin typeface="Arial" panose="020B0604020202020204" pitchFamily="34" charset="0"/>
                <a:cs typeface="Arial" panose="020B0604020202020204" pitchFamily="34" charset="0"/>
              </a:rPr>
              <a:t>GIT is a version control system (</a:t>
            </a:r>
            <a:r>
              <a:rPr lang="en-IN" cap="none" dirty="0">
                <a:latin typeface="Arial" panose="020B0604020202020204" pitchFamily="34" charset="0"/>
                <a:cs typeface="Arial" panose="020B0604020202020204" pitchFamily="34" charset="0"/>
              </a:rPr>
              <a:t>Version control is a system that manages changes to a file or </a:t>
            </a:r>
            <a:r>
              <a:rPr lang="en-IN" cap="none" dirty="0" smtClean="0">
                <a:latin typeface="Arial" panose="020B0604020202020204" pitchFamily="34" charset="0"/>
                <a:cs typeface="Arial" panose="020B0604020202020204" pitchFamily="34" charset="0"/>
              </a:rPr>
              <a:t>files</a:t>
            </a:r>
            <a:r>
              <a:rPr lang="en-US" cap="none" dirty="0" smtClean="0">
                <a:latin typeface="Arial" panose="020B0604020202020204" pitchFamily="34" charset="0"/>
                <a:cs typeface="Arial" panose="020B0604020202020204" pitchFamily="34" charset="0"/>
              </a:rPr>
              <a:t>).</a:t>
            </a:r>
          </a:p>
          <a:p>
            <a:r>
              <a:rPr lang="en-US" cap="none" dirty="0" smtClean="0">
                <a:latin typeface="Arial" panose="020B0604020202020204" pitchFamily="34" charset="0"/>
                <a:cs typeface="Arial" panose="020B0604020202020204" pitchFamily="34" charset="0"/>
              </a:rPr>
              <a:t>Git is a VCS developed by Linux. </a:t>
            </a:r>
          </a:p>
          <a:p>
            <a:r>
              <a:rPr lang="en-US" cap="none" dirty="0" smtClean="0">
                <a:latin typeface="Arial" panose="020B0604020202020204" pitchFamily="34" charset="0"/>
                <a:cs typeface="Arial" panose="020B0604020202020204" pitchFamily="34" charset="0"/>
              </a:rPr>
              <a:t>Its originally designed to help manage the LINUX kernel and make collaboration easy from the beginning.</a:t>
            </a:r>
          </a:p>
          <a:p>
            <a:r>
              <a:rPr lang="en-US" cap="none" dirty="0" smtClean="0">
                <a:latin typeface="Arial" panose="020B0604020202020204" pitchFamily="34" charset="0"/>
                <a:cs typeface="Arial" panose="020B0604020202020204" pitchFamily="34" charset="0"/>
              </a:rPr>
              <a:t>GitHub is the most easy way to share project with collaborators.</a:t>
            </a:r>
          </a:p>
          <a:p>
            <a:pPr>
              <a:lnSpc>
                <a:spcPct val="100000"/>
              </a:lnSpc>
            </a:pPr>
            <a:r>
              <a:rPr lang="en-IN" cap="none" dirty="0" smtClean="0">
                <a:latin typeface="Arial" panose="020B0604020202020204" pitchFamily="34" charset="0"/>
                <a:cs typeface="Arial" panose="020B0604020202020204" pitchFamily="34" charset="0"/>
              </a:rPr>
              <a:t>This is extremely useful, especially when working in teams .</a:t>
            </a:r>
          </a:p>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409343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0"/>
            <a:ext cx="10396882" cy="1151965"/>
          </a:xfrm>
        </p:spPr>
        <p:txBody>
          <a:bodyPr/>
          <a:lstStyle/>
          <a:p>
            <a:r>
              <a:rPr lang="en-US" dirty="0" smtClean="0"/>
              <a:t>BUGZILLA</a:t>
            </a:r>
            <a:endParaRPr lang="en-US" dirty="0"/>
          </a:p>
        </p:txBody>
      </p:sp>
      <p:sp>
        <p:nvSpPr>
          <p:cNvPr id="3" name="Content Placeholder 2"/>
          <p:cNvSpPr>
            <a:spLocks noGrp="1"/>
          </p:cNvSpPr>
          <p:nvPr>
            <p:ph sz="quarter" idx="13"/>
          </p:nvPr>
        </p:nvSpPr>
        <p:spPr>
          <a:xfrm>
            <a:off x="685800" y="1479176"/>
            <a:ext cx="10394707" cy="3895409"/>
          </a:xfrm>
        </p:spPr>
        <p:txBody>
          <a:bodyPr>
            <a:normAutofit/>
          </a:bodyPr>
          <a:lstStyle/>
          <a:p>
            <a:r>
              <a:rPr lang="en-IN" cap="none" dirty="0" smtClean="0">
                <a:latin typeface="Arial" panose="020B0604020202020204" pitchFamily="34" charset="0"/>
                <a:cs typeface="Arial" panose="020B0604020202020204" pitchFamily="34" charset="0"/>
              </a:rPr>
              <a:t>Bugzilla is an open-source issue/bug tracking system that allows developers effectively to keep track of outstanding problems with their product. </a:t>
            </a:r>
          </a:p>
          <a:p>
            <a:r>
              <a:rPr lang="en-IN" cap="none" dirty="0" smtClean="0">
                <a:latin typeface="Arial" panose="020B0604020202020204" pitchFamily="34" charset="0"/>
                <a:cs typeface="Arial" panose="020B0604020202020204" pitchFamily="34" charset="0"/>
              </a:rPr>
              <a:t>It is written in</a:t>
            </a:r>
            <a:r>
              <a:rPr lang="en-IN" cap="none" dirty="0" smtClean="0">
                <a:latin typeface="Arial" panose="020B0604020202020204" pitchFamily="34" charset="0"/>
                <a:cs typeface="Arial" panose="020B0604020202020204" pitchFamily="34" charset="0"/>
                <a:hlinkClick r:id="rId2"/>
              </a:rPr>
              <a:t> Perl </a:t>
            </a:r>
            <a:r>
              <a:rPr lang="en-IN" cap="none" dirty="0" smtClean="0">
                <a:latin typeface="Arial" panose="020B0604020202020204" pitchFamily="34" charset="0"/>
                <a:cs typeface="Arial" panose="020B0604020202020204" pitchFamily="34" charset="0"/>
              </a:rPr>
              <a:t>and uses MYSQL database. </a:t>
            </a:r>
          </a:p>
          <a:p>
            <a:r>
              <a:rPr lang="en-IN" cap="none" dirty="0" smtClean="0">
                <a:latin typeface="Arial" panose="020B0604020202020204" pitchFamily="34" charset="0"/>
                <a:cs typeface="Arial" panose="020B0604020202020204" pitchFamily="34" charset="0"/>
              </a:rPr>
              <a:t>Bugzilla is a</a:t>
            </a:r>
            <a:r>
              <a:rPr lang="en-IN" cap="none" dirty="0" smtClean="0">
                <a:latin typeface="Arial" panose="020B0604020202020204" pitchFamily="34" charset="0"/>
                <a:cs typeface="Arial" panose="020B0604020202020204" pitchFamily="34" charset="0"/>
                <a:hlinkClick r:id="rId3"/>
              </a:rPr>
              <a:t> defect </a:t>
            </a:r>
            <a:r>
              <a:rPr lang="en-IN" cap="none" dirty="0" smtClean="0">
                <a:latin typeface="Arial" panose="020B0604020202020204" pitchFamily="34" charset="0"/>
                <a:cs typeface="Arial" panose="020B0604020202020204" pitchFamily="34" charset="0"/>
              </a:rPr>
              <a:t>tracking tool, however it can be used as a test management tool as such it can be easily linked with other</a:t>
            </a:r>
            <a:r>
              <a:rPr lang="en-IN" cap="none" dirty="0" smtClean="0">
                <a:latin typeface="Arial" panose="020B0604020202020204" pitchFamily="34" charset="0"/>
                <a:cs typeface="Arial" panose="020B0604020202020204" pitchFamily="34" charset="0"/>
                <a:hlinkClick r:id="rId4"/>
              </a:rPr>
              <a:t> test case </a:t>
            </a:r>
            <a:r>
              <a:rPr lang="en-IN" cap="none" dirty="0" smtClean="0">
                <a:latin typeface="Arial" panose="020B0604020202020204" pitchFamily="34" charset="0"/>
                <a:cs typeface="Arial" panose="020B0604020202020204" pitchFamily="34" charset="0"/>
              </a:rPr>
              <a:t>management tools like quality </a:t>
            </a:r>
            <a:r>
              <a:rPr lang="en-IN" cap="none" dirty="0" err="1" smtClean="0">
                <a:latin typeface="Arial" panose="020B0604020202020204" pitchFamily="34" charset="0"/>
                <a:cs typeface="Arial" panose="020B0604020202020204" pitchFamily="34" charset="0"/>
              </a:rPr>
              <a:t>center</a:t>
            </a:r>
            <a:r>
              <a:rPr lang="en-IN" cap="none" dirty="0" smtClean="0">
                <a:latin typeface="Arial" panose="020B0604020202020204" pitchFamily="34" charset="0"/>
                <a:cs typeface="Arial" panose="020B0604020202020204" pitchFamily="34" charset="0"/>
              </a:rPr>
              <a:t>, test link etc. </a:t>
            </a:r>
          </a:p>
          <a:p>
            <a:r>
              <a:rPr lang="en-IN" cap="none" dirty="0" smtClean="0">
                <a:latin typeface="Arial" panose="020B0604020202020204" pitchFamily="34" charset="0"/>
                <a:cs typeface="Arial" panose="020B0604020202020204" pitchFamily="34" charset="0"/>
              </a:rPr>
              <a:t>This open bug-tracker enables users to stay connected with their clients or employees, to communicate about problems effectively throughout the data-management chain.   </a:t>
            </a:r>
          </a:p>
          <a:p>
            <a:endParaRPr lang="en-US" cap="none" dirty="0" smtClean="0">
              <a:latin typeface="Arial" panose="020B0604020202020204" pitchFamily="34" charset="0"/>
              <a:cs typeface="Arial" panose="020B0604020202020204" pitchFamily="34" charset="0"/>
            </a:endParaRPr>
          </a:p>
          <a:p>
            <a:pPr marL="0" indent="0">
              <a:buNone/>
            </a:pP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4472069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xmlns=""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Main Event</Template>
  <TotalTime>1013</TotalTime>
  <Words>993</Words>
  <Application>Microsoft Office PowerPoint</Application>
  <PresentationFormat>Custom</PresentationFormat>
  <Paragraphs>388</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Main Event</vt:lpstr>
      <vt:lpstr>Happy wedding</vt:lpstr>
      <vt:lpstr>Contents</vt:lpstr>
      <vt:lpstr>abstract</vt:lpstr>
      <vt:lpstr>Module description</vt:lpstr>
      <vt:lpstr>Slide 5</vt:lpstr>
      <vt:lpstr>Familiarization with build tools </vt:lpstr>
      <vt:lpstr>Slide 7</vt:lpstr>
      <vt:lpstr>Slide 8</vt:lpstr>
      <vt:lpstr>BUGZILLA</vt:lpstr>
      <vt:lpstr>Slide 10</vt:lpstr>
      <vt:lpstr>Existing System</vt:lpstr>
      <vt:lpstr>Proposed System</vt:lpstr>
      <vt:lpstr>TABLES</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Table13: tbl_Account_payment Primarykey: user_id </vt:lpstr>
      <vt:lpstr>Use case diagram</vt:lpstr>
      <vt:lpstr>Activity diagram</vt:lpstr>
      <vt:lpstr>forms</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rating system</dc:title>
  <dc:creator>Haneena</dc:creator>
  <cp:lastModifiedBy>pathoos</cp:lastModifiedBy>
  <cp:revision>109</cp:revision>
  <dcterms:created xsi:type="dcterms:W3CDTF">2018-04-07T15:08:16Z</dcterms:created>
  <dcterms:modified xsi:type="dcterms:W3CDTF">2018-04-24T18:59:14Z</dcterms:modified>
</cp:coreProperties>
</file>